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111"/>
  </p:notesMasterIdLst>
  <p:sldIdLst>
    <p:sldId id="341" r:id="rId5"/>
    <p:sldId id="283" r:id="rId6"/>
    <p:sldId id="4415" r:id="rId7"/>
    <p:sldId id="4421" r:id="rId8"/>
    <p:sldId id="4416" r:id="rId9"/>
    <p:sldId id="4417" r:id="rId10"/>
    <p:sldId id="4424" r:id="rId11"/>
    <p:sldId id="4425" r:id="rId12"/>
    <p:sldId id="4422" r:id="rId13"/>
    <p:sldId id="4423" r:id="rId14"/>
    <p:sldId id="4435" r:id="rId15"/>
    <p:sldId id="4436" r:id="rId16"/>
    <p:sldId id="4429" r:id="rId17"/>
    <p:sldId id="4430" r:id="rId18"/>
    <p:sldId id="4426" r:id="rId19"/>
    <p:sldId id="4431" r:id="rId20"/>
    <p:sldId id="4427" r:id="rId21"/>
    <p:sldId id="4437" r:id="rId22"/>
    <p:sldId id="4438" r:id="rId23"/>
    <p:sldId id="4439" r:id="rId24"/>
    <p:sldId id="4440" r:id="rId25"/>
    <p:sldId id="4441" r:id="rId26"/>
    <p:sldId id="4442" r:id="rId27"/>
    <p:sldId id="4444" r:id="rId28"/>
    <p:sldId id="4443" r:id="rId29"/>
    <p:sldId id="4445" r:id="rId30"/>
    <p:sldId id="4449" r:id="rId31"/>
    <p:sldId id="4446" r:id="rId32"/>
    <p:sldId id="4450" r:id="rId33"/>
    <p:sldId id="4451" r:id="rId34"/>
    <p:sldId id="4452" r:id="rId35"/>
    <p:sldId id="4447" r:id="rId36"/>
    <p:sldId id="4458" r:id="rId37"/>
    <p:sldId id="4459" r:id="rId38"/>
    <p:sldId id="4460" r:id="rId39"/>
    <p:sldId id="4453" r:id="rId40"/>
    <p:sldId id="4454" r:id="rId41"/>
    <p:sldId id="4463" r:id="rId42"/>
    <p:sldId id="4461" r:id="rId43"/>
    <p:sldId id="4462" r:id="rId44"/>
    <p:sldId id="4466" r:id="rId45"/>
    <p:sldId id="4455" r:id="rId46"/>
    <p:sldId id="4464" r:id="rId47"/>
    <p:sldId id="4465" r:id="rId48"/>
    <p:sldId id="4456" r:id="rId49"/>
    <p:sldId id="4467" r:id="rId50"/>
    <p:sldId id="4470" r:id="rId51"/>
    <p:sldId id="4471" r:id="rId52"/>
    <p:sldId id="4472" r:id="rId53"/>
    <p:sldId id="4473" r:id="rId54"/>
    <p:sldId id="4474" r:id="rId55"/>
    <p:sldId id="4475" r:id="rId56"/>
    <p:sldId id="4476" r:id="rId57"/>
    <p:sldId id="4477" r:id="rId58"/>
    <p:sldId id="4478" r:id="rId59"/>
    <p:sldId id="4479" r:id="rId60"/>
    <p:sldId id="4480" r:id="rId61"/>
    <p:sldId id="4481" r:id="rId62"/>
    <p:sldId id="4482" r:id="rId63"/>
    <p:sldId id="4483" r:id="rId64"/>
    <p:sldId id="4484" r:id="rId65"/>
    <p:sldId id="4485" r:id="rId66"/>
    <p:sldId id="4468" r:id="rId67"/>
    <p:sldId id="4486" r:id="rId68"/>
    <p:sldId id="4487" r:id="rId69"/>
    <p:sldId id="4488" r:id="rId70"/>
    <p:sldId id="4469" r:id="rId71"/>
    <p:sldId id="4490" r:id="rId72"/>
    <p:sldId id="4491" r:id="rId73"/>
    <p:sldId id="4493" r:id="rId74"/>
    <p:sldId id="4492" r:id="rId75"/>
    <p:sldId id="4494" r:id="rId76"/>
    <p:sldId id="4495" r:id="rId77"/>
    <p:sldId id="4496" r:id="rId78"/>
    <p:sldId id="4489" r:id="rId79"/>
    <p:sldId id="4497" r:id="rId80"/>
    <p:sldId id="4498" r:id="rId81"/>
    <p:sldId id="4501" r:id="rId82"/>
    <p:sldId id="4502" r:id="rId83"/>
    <p:sldId id="4499" r:id="rId84"/>
    <p:sldId id="4500" r:id="rId85"/>
    <p:sldId id="4457" r:id="rId86"/>
    <p:sldId id="4503" r:id="rId87"/>
    <p:sldId id="4504" r:id="rId88"/>
    <p:sldId id="4506" r:id="rId89"/>
    <p:sldId id="4507" r:id="rId90"/>
    <p:sldId id="4508" r:id="rId91"/>
    <p:sldId id="4509" r:id="rId92"/>
    <p:sldId id="4505" r:id="rId93"/>
    <p:sldId id="4432" r:id="rId94"/>
    <p:sldId id="4433" r:id="rId95"/>
    <p:sldId id="4434" r:id="rId96"/>
    <p:sldId id="288" r:id="rId97"/>
    <p:sldId id="289" r:id="rId98"/>
    <p:sldId id="290" r:id="rId99"/>
    <p:sldId id="4414" r:id="rId100"/>
    <p:sldId id="303" r:id="rId101"/>
    <p:sldId id="292" r:id="rId102"/>
    <p:sldId id="301" r:id="rId103"/>
    <p:sldId id="302" r:id="rId104"/>
    <p:sldId id="304" r:id="rId105"/>
    <p:sldId id="4413" r:id="rId106"/>
    <p:sldId id="286" r:id="rId107"/>
    <p:sldId id="338" r:id="rId108"/>
    <p:sldId id="4410" r:id="rId109"/>
    <p:sldId id="273" r:id="rId1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204" userDrawn="1">
          <p15:clr>
            <a:srgbClr val="A4A3A4"/>
          </p15:clr>
        </p15:guide>
        <p15:guide id="4" pos="55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7DC"/>
    <a:srgbClr val="595959"/>
    <a:srgbClr val="0F0EFF"/>
    <a:srgbClr val="1179FE"/>
    <a:srgbClr val="96E6BE"/>
    <a:srgbClr val="000000"/>
    <a:srgbClr val="FFFFFF"/>
    <a:srgbClr val="00B0F0"/>
    <a:srgbClr val="727072"/>
    <a:srgbClr val="00B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3971" autoAdjust="0"/>
  </p:normalViewPr>
  <p:slideViewPr>
    <p:cSldViewPr showGuides="1">
      <p:cViewPr>
        <p:scale>
          <a:sx n="150" d="100"/>
          <a:sy n="150" d="100"/>
        </p:scale>
        <p:origin x="486" y="192"/>
      </p:cViewPr>
      <p:guideLst>
        <p:guide orient="horz" pos="1620"/>
        <p:guide pos="2880"/>
        <p:guide pos="204"/>
        <p:guide pos="5556"/>
      </p:guideLst>
    </p:cSldViewPr>
  </p:slideViewPr>
  <p:notesTextViewPr>
    <p:cViewPr>
      <p:scale>
        <a:sx n="1" d="1"/>
        <a:sy n="1" d="1"/>
      </p:scale>
      <p:origin x="0" y="0"/>
    </p:cViewPr>
  </p:notesTextViewPr>
  <p:notesViewPr>
    <p:cSldViewPr>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201237444807778E-2"/>
          <c:y val="0.23680761441440792"/>
          <c:w val="0.91159752511038439"/>
          <c:h val="0.60841451978940542"/>
        </c:manualLayout>
      </c:layout>
      <c:barChart>
        <c:barDir val="col"/>
        <c:grouping val="clustered"/>
        <c:varyColors val="0"/>
        <c:ser>
          <c:idx val="0"/>
          <c:order val="0"/>
          <c:tx>
            <c:strRef>
              <c:f>Sheet1!$B$1</c:f>
              <c:strCache>
                <c:ptCount val="1"/>
                <c:pt idx="0">
                  <c:v>Revenue</c:v>
                </c:pt>
              </c:strCache>
            </c:strRef>
          </c:tx>
          <c:spPr>
            <a:gradFill>
              <a:gsLst>
                <a:gs pos="0">
                  <a:srgbClr val="0087DC"/>
                </a:gs>
                <a:gs pos="63000">
                  <a:srgbClr val="64CDDC"/>
                </a:gs>
                <a:gs pos="100000">
                  <a:srgbClr val="BEDC5A"/>
                </a:gs>
              </a:gsLst>
              <a:lin ang="5400000" scaled="1"/>
            </a:gradFill>
            <a:ln>
              <a:noFill/>
            </a:ln>
            <a:effectLst>
              <a:outerShdw blurRad="76200" dir="18900000" sy="23000" kx="-1200000" algn="bl" rotWithShape="0">
                <a:prstClr val="black">
                  <a:alpha val="20000"/>
                </a:prstClr>
              </a:outerShdw>
            </a:effectLst>
          </c:spPr>
          <c:invertIfNegative val="0"/>
          <c:dLbls>
            <c:dLbl>
              <c:idx val="1"/>
              <c:layout>
                <c:manualLayout>
                  <c:x val="2.4344429988029459E-3"/>
                  <c:y val="2.357072073278517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E19-4138-BF73-3440772A32CA}"/>
                </c:ext>
              </c:extLst>
            </c:dLbl>
            <c:dLbl>
              <c:idx val="2"/>
              <c:layout>
                <c:manualLayout>
                  <c:x val="1.7775153210868081E-3"/>
                  <c:y val="9.12874628384712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E19-4138-BF73-3440772A32CA}"/>
                </c:ext>
              </c:extLst>
            </c:dLbl>
            <c:dLbl>
              <c:idx val="3"/>
              <c:layout>
                <c:manualLayout>
                  <c:x val="-5.7957495706810981E-3"/>
                  <c:y val="1.24728821276481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E19-4138-BF73-3440772A32CA}"/>
                </c:ext>
              </c:extLst>
            </c:dLbl>
            <c:dLbl>
              <c:idx val="4"/>
              <c:layout>
                <c:manualLayout>
                  <c:x val="-6.4526772483972624E-3"/>
                  <c:y val="2.27345528564158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E19-4138-BF73-3440772A32CA}"/>
                </c:ext>
              </c:extLst>
            </c:dLbl>
            <c:dLbl>
              <c:idx val="5"/>
              <c:layout>
                <c:manualLayout>
                  <c:x val="-8.23019256948407E-3"/>
                  <c:y val="1.676781744650078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E19-4138-BF73-3440772A32CA}"/>
                </c:ext>
              </c:extLst>
            </c:dLbl>
            <c:dLbl>
              <c:idx val="6"/>
              <c:layout>
                <c:manualLayout>
                  <c:x val="-1.0625418133844833E-16"/>
                  <c:y val="2.38101615019953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E19-4138-BF73-3440772A32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288C"/>
                    </a:solidFill>
                    <a:latin typeface="DeltaSans" panose="020B0502030000000004" pitchFamily="34" charset="0"/>
                    <a:ea typeface="DeltaSans" panose="020B0502030000000004" pitchFamily="34"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1988</c:v>
                </c:pt>
                <c:pt idx="1">
                  <c:v>2015</c:v>
                </c:pt>
                <c:pt idx="2">
                  <c:v>2016</c:v>
                </c:pt>
                <c:pt idx="3">
                  <c:v>2017</c:v>
                </c:pt>
                <c:pt idx="4">
                  <c:v>2018</c:v>
                </c:pt>
                <c:pt idx="5">
                  <c:v>2019</c:v>
                </c:pt>
                <c:pt idx="6">
                  <c:v>2020</c:v>
                </c:pt>
              </c:numCache>
            </c:numRef>
          </c:cat>
          <c:val>
            <c:numRef>
              <c:f>Sheet1!$B$2:$B$8</c:f>
              <c:numCache>
                <c:formatCode>_(* #,##0_);_(* \(#,##0\);_(* "-"??_);_(@_)</c:formatCode>
                <c:ptCount val="7"/>
                <c:pt idx="0" formatCode="_(* #,##0.000_);_(* \(#,##0.000\);_(* &quot;-&quot;??_);_(@_)">
                  <c:v>1.0999999999999999E-2</c:v>
                </c:pt>
                <c:pt idx="1">
                  <c:v>1453</c:v>
                </c:pt>
                <c:pt idx="2">
                  <c:v>1452</c:v>
                </c:pt>
                <c:pt idx="3">
                  <c:v>1524</c:v>
                </c:pt>
                <c:pt idx="4">
                  <c:v>1643</c:v>
                </c:pt>
                <c:pt idx="5">
                  <c:v>1637</c:v>
                </c:pt>
                <c:pt idx="6" formatCode="#,##0">
                  <c:v>2013</c:v>
                </c:pt>
              </c:numCache>
            </c:numRef>
          </c:val>
          <c:extLst>
            <c:ext xmlns:c16="http://schemas.microsoft.com/office/drawing/2014/chart" uri="{C3380CC4-5D6E-409C-BE32-E72D297353CC}">
              <c16:uniqueId val="{00000006-DE19-4138-BF73-3440772A32CA}"/>
            </c:ext>
          </c:extLst>
        </c:ser>
        <c:dLbls>
          <c:dLblPos val="inEnd"/>
          <c:showLegendKey val="0"/>
          <c:showVal val="1"/>
          <c:showCatName val="0"/>
          <c:showSerName val="0"/>
          <c:showPercent val="0"/>
          <c:showBubbleSize val="0"/>
        </c:dLbls>
        <c:gapWidth val="41"/>
        <c:axId val="1136420696"/>
        <c:axId val="1136422008"/>
      </c:barChart>
      <c:catAx>
        <c:axId val="11364206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50000"/>
                    <a:lumOff val="50000"/>
                  </a:schemeClr>
                </a:solidFill>
                <a:effectLst/>
                <a:latin typeface="DeltaSans" panose="020B0502030000000004" pitchFamily="34" charset="0"/>
                <a:ea typeface="DeltaSans" panose="020B0502030000000004" pitchFamily="34" charset="0"/>
                <a:cs typeface="+mn-cs"/>
              </a:defRPr>
            </a:pPr>
            <a:endParaRPr lang="en-US"/>
          </a:p>
        </c:txPr>
        <c:crossAx val="1136422008"/>
        <c:crosses val="autoZero"/>
        <c:auto val="1"/>
        <c:lblAlgn val="ctr"/>
        <c:lblOffset val="100"/>
        <c:noMultiLvlLbl val="0"/>
      </c:catAx>
      <c:valAx>
        <c:axId val="1136422008"/>
        <c:scaling>
          <c:orientation val="minMax"/>
        </c:scaling>
        <c:delete val="1"/>
        <c:axPos val="l"/>
        <c:numFmt formatCode="_(* #,##0.000_);_(* \(#,##0.000\);_(* &quot;-&quot;??_);_(@_)" sourceLinked="1"/>
        <c:majorTickMark val="none"/>
        <c:minorTickMark val="none"/>
        <c:tickLblPos val="nextTo"/>
        <c:crossAx val="113642069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F0D9C-0244-48E5-AAB4-F314FC181477}" type="datetimeFigureOut">
              <a:rPr lang="en-US" smtClean="0"/>
              <a:t>5/17/2022</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380C3-7D2B-43B9-A2FF-0551F6D200CF}" type="slidenum">
              <a:rPr lang="en-US" smtClean="0"/>
              <a:t>‹#›</a:t>
            </a:fld>
            <a:endParaRPr lang="en-US"/>
          </a:p>
        </p:txBody>
      </p:sp>
    </p:spTree>
    <p:extLst>
      <p:ext uri="{BB962C8B-B14F-4D97-AF65-F5344CB8AC3E}">
        <p14:creationId xmlns:p14="http://schemas.microsoft.com/office/powerpoint/2010/main" val="3287395566"/>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deltathailand.com/"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_Whit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52" y="520"/>
            <a:ext cx="9142147" cy="5142457"/>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3" name="副標題 2">
            <a:extLst>
              <a:ext uri="{FF2B5EF4-FFF2-40B4-BE49-F238E27FC236}">
                <a16:creationId xmlns:a16="http://schemas.microsoft.com/office/drawing/2014/main" id="{6C9BD8EC-F37F-4F94-8712-797CC1161E95}"/>
              </a:ext>
            </a:extLst>
          </p:cNvPr>
          <p:cNvSpPr>
            <a:spLocks noGrp="1"/>
          </p:cNvSpPr>
          <p:nvPr>
            <p:ph type="subTitle" idx="1" hasCustomPrompt="1"/>
          </p:nvPr>
        </p:nvSpPr>
        <p:spPr>
          <a:xfrm>
            <a:off x="672485" y="2261722"/>
            <a:ext cx="6858000" cy="1027578"/>
          </a:xfrm>
        </p:spPr>
        <p:txBody>
          <a:bodyPr>
            <a:normAutofit/>
          </a:bodyPr>
          <a:lstStyle>
            <a:lvl1pPr marL="0" indent="0" algn="l">
              <a:lnSpc>
                <a:spcPct val="110000"/>
              </a:lnSpc>
              <a:buNone/>
              <a:defRPr sz="2200">
                <a:solidFill>
                  <a:schemeClr val="tx2"/>
                </a:solidFill>
                <a:latin typeface="+mj-lt"/>
                <a:ea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Presentation Subtitle Goes Here</a:t>
            </a:r>
            <a:br>
              <a:rPr lang="en-US" altLang="zh-TW"/>
            </a:br>
            <a:r>
              <a:rPr lang="en-US" altLang="zh-TW"/>
              <a:t>Maximum 2 Lines (22pt)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tx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tx1"/>
                </a:solidFill>
              </a:defRPr>
            </a:lvl1pPr>
          </a:lstStyle>
          <a:p>
            <a:r>
              <a:rPr lang="en-US"/>
              <a:t>Delta Confidential</a:t>
            </a:r>
          </a:p>
        </p:txBody>
      </p:sp>
    </p:spTree>
    <p:extLst>
      <p:ext uri="{BB962C8B-B14F-4D97-AF65-F5344CB8AC3E}">
        <p14:creationId xmlns:p14="http://schemas.microsoft.com/office/powerpoint/2010/main" val="255772592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Cover_Im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32A9990-6214-495A-B5B6-C1801359D1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8" y="2661"/>
            <a:ext cx="9134534" cy="5138175"/>
          </a:xfrm>
          <a:prstGeom prst="rect">
            <a:avLst/>
          </a:prstGeom>
        </p:spPr>
      </p:pic>
      <p:sp>
        <p:nvSpPr>
          <p:cNvPr id="2" name="標題 1">
            <a:extLst>
              <a:ext uri="{FF2B5EF4-FFF2-40B4-BE49-F238E27FC236}">
                <a16:creationId xmlns:a16="http://schemas.microsoft.com/office/drawing/2014/main" id="{C41E9EBA-B88C-4731-B44A-419865607F19}"/>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ltLang="zh-TW"/>
              <a:t>Presentation Title Goes Here</a:t>
            </a:r>
            <a:br>
              <a:rPr lang="en-US" altLang="zh-TW"/>
            </a:br>
            <a:r>
              <a:rPr lang="en-US" altLang="zh-TW"/>
              <a:t>Maximum 2 Lines (32pt)</a:t>
            </a:r>
            <a:endParaRPr lang="en-US"/>
          </a:p>
        </p:txBody>
      </p:sp>
      <p:sp>
        <p:nvSpPr>
          <p:cNvPr id="7" name="日期版面配置區 3">
            <a:extLst>
              <a:ext uri="{FF2B5EF4-FFF2-40B4-BE49-F238E27FC236}">
                <a16:creationId xmlns:a16="http://schemas.microsoft.com/office/drawing/2014/main" id="{CE458713-38E5-4D94-9527-7C2BC1D5DE79}"/>
              </a:ext>
            </a:extLst>
          </p:cNvPr>
          <p:cNvSpPr>
            <a:spLocks noGrp="1"/>
          </p:cNvSpPr>
          <p:nvPr>
            <p:ph type="dt" sz="half" idx="10"/>
          </p:nvPr>
        </p:nvSpPr>
        <p:spPr>
          <a:xfrm>
            <a:off x="657496" y="4228790"/>
            <a:ext cx="1151095" cy="263438"/>
          </a:xfrm>
        </p:spPr>
        <p:txBody>
          <a:bodyPr/>
          <a:lstStyle>
            <a:lvl1pPr>
              <a:defRPr sz="1100">
                <a:solidFill>
                  <a:schemeClr val="bg1"/>
                </a:solidFill>
              </a:defRPr>
            </a:lvl1pPr>
          </a:lstStyle>
          <a:p>
            <a:endParaRPr lang="en-US"/>
          </a:p>
        </p:txBody>
      </p:sp>
      <p:sp>
        <p:nvSpPr>
          <p:cNvPr id="9" name="頁尾版面配置區 4">
            <a:extLst>
              <a:ext uri="{FF2B5EF4-FFF2-40B4-BE49-F238E27FC236}">
                <a16:creationId xmlns:a16="http://schemas.microsoft.com/office/drawing/2014/main" id="{135E4C83-C41A-49B9-9C41-417375F79B2F}"/>
              </a:ext>
            </a:extLst>
          </p:cNvPr>
          <p:cNvSpPr>
            <a:spLocks noGrp="1"/>
          </p:cNvSpPr>
          <p:nvPr>
            <p:ph type="ftr" sz="quarter" idx="3"/>
          </p:nvPr>
        </p:nvSpPr>
        <p:spPr>
          <a:xfrm>
            <a:off x="1808591" y="4228790"/>
            <a:ext cx="3086100" cy="273844"/>
          </a:xfrm>
          <a:prstGeom prst="rect">
            <a:avLst/>
          </a:prstGeom>
        </p:spPr>
        <p:txBody>
          <a:bodyPr vert="horz" lIns="91440" tIns="45720" rIns="91440" bIns="45720" rtlCol="0" anchor="ctr"/>
          <a:lstStyle>
            <a:lvl1pPr algn="l">
              <a:defRPr sz="1100" u="none">
                <a:solidFill>
                  <a:schemeClr val="bg1"/>
                </a:solidFill>
              </a:defRPr>
            </a:lvl1pPr>
          </a:lstStyle>
          <a:p>
            <a:r>
              <a:rPr lang="en-US"/>
              <a:t>Delta Confidential</a:t>
            </a:r>
          </a:p>
        </p:txBody>
      </p:sp>
    </p:spTree>
    <p:extLst>
      <p:ext uri="{BB962C8B-B14F-4D97-AF65-F5344CB8AC3E}">
        <p14:creationId xmlns:p14="http://schemas.microsoft.com/office/powerpoint/2010/main" val="109342210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reak Page">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B4FA8DF-9788-4FA2-80B2-C65AACC3D4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7"/>
          </a:xfrm>
          <a:prstGeom prst="rect">
            <a:avLst/>
          </a:prstGeom>
        </p:spPr>
      </p:pic>
      <p:sp>
        <p:nvSpPr>
          <p:cNvPr id="5" name="標題 1">
            <a:extLst>
              <a:ext uri="{FF2B5EF4-FFF2-40B4-BE49-F238E27FC236}">
                <a16:creationId xmlns:a16="http://schemas.microsoft.com/office/drawing/2014/main" id="{4B44CAB8-9DEC-4DEF-99E0-D78F53E4F834}"/>
              </a:ext>
            </a:extLst>
          </p:cNvPr>
          <p:cNvSpPr>
            <a:spLocks noGrp="1"/>
          </p:cNvSpPr>
          <p:nvPr>
            <p:ph type="ctrTitle" hasCustomPrompt="1"/>
          </p:nvPr>
        </p:nvSpPr>
        <p:spPr>
          <a:xfrm>
            <a:off x="672485" y="651273"/>
            <a:ext cx="6858000" cy="1398674"/>
          </a:xfrm>
        </p:spPr>
        <p:txBody>
          <a:bodyPr anchor="b">
            <a:normAutofit/>
          </a:bodyPr>
          <a:lstStyle>
            <a:lvl1pPr algn="l">
              <a:lnSpc>
                <a:spcPct val="110000"/>
              </a:lnSpc>
              <a:defRPr sz="3200" b="0">
                <a:solidFill>
                  <a:schemeClr val="bg1"/>
                </a:solidFill>
                <a:latin typeface="+mj-lt"/>
                <a:ea typeface="Verdana" panose="020B0604030504040204" pitchFamily="34" charset="0"/>
              </a:defRPr>
            </a:lvl1pPr>
          </a:lstStyle>
          <a:p>
            <a:r>
              <a:rPr lang="en-US"/>
              <a:t>Break Page Title Goes Here</a:t>
            </a:r>
            <a:br>
              <a:rPr lang="en-US"/>
            </a:br>
            <a:r>
              <a:rPr lang="en-US"/>
              <a:t>Maximum 2 Lines (32pt)</a:t>
            </a:r>
          </a:p>
        </p:txBody>
      </p:sp>
      <p:sp>
        <p:nvSpPr>
          <p:cNvPr id="6" name="副標題 2">
            <a:extLst>
              <a:ext uri="{FF2B5EF4-FFF2-40B4-BE49-F238E27FC236}">
                <a16:creationId xmlns:a16="http://schemas.microsoft.com/office/drawing/2014/main" id="{814F8012-3519-4A75-B26B-57773CA554B6}"/>
              </a:ext>
            </a:extLst>
          </p:cNvPr>
          <p:cNvSpPr>
            <a:spLocks noGrp="1"/>
          </p:cNvSpPr>
          <p:nvPr>
            <p:ph type="subTitle" idx="1" hasCustomPrompt="1"/>
          </p:nvPr>
        </p:nvSpPr>
        <p:spPr>
          <a:xfrm>
            <a:off x="672485" y="2261723"/>
            <a:ext cx="6858000" cy="1014877"/>
          </a:xfrm>
        </p:spPr>
        <p:txBody>
          <a:bodyPr>
            <a:normAutofit/>
          </a:bodyPr>
          <a:lstStyle>
            <a:lvl1pPr marL="0" indent="0" algn="l">
              <a:lnSpc>
                <a:spcPct val="110000"/>
              </a:lnSpc>
              <a:buNone/>
              <a:defRPr sz="2200">
                <a:solidFill>
                  <a:schemeClr val="bg1"/>
                </a:solidFill>
                <a:latin typeface="+mj-lt"/>
                <a:ea typeface="Verdana" panose="020B060403050404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Break Page Subtitle Goes Here</a:t>
            </a:r>
            <a:br>
              <a:rPr lang="en-US"/>
            </a:br>
            <a:r>
              <a:rPr lang="en-US"/>
              <a:t>Maximum 2 Lines (22pt)</a:t>
            </a:r>
          </a:p>
        </p:txBody>
      </p:sp>
    </p:spTree>
    <p:extLst>
      <p:ext uri="{BB962C8B-B14F-4D97-AF65-F5344CB8AC3E}">
        <p14:creationId xmlns:p14="http://schemas.microsoft.com/office/powerpoint/2010/main" val="3463990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pic>
        <p:nvPicPr>
          <p:cNvPr id="38" name="圖片 37">
            <a:extLst>
              <a:ext uri="{FF2B5EF4-FFF2-40B4-BE49-F238E27FC236}">
                <a16:creationId xmlns:a16="http://schemas.microsoft.com/office/drawing/2014/main" id="{5FD10471-C5C0-42EC-BDDF-6E9F30F070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2" name="標題 1">
            <a:extLst>
              <a:ext uri="{FF2B5EF4-FFF2-40B4-BE49-F238E27FC236}">
                <a16:creationId xmlns:a16="http://schemas.microsoft.com/office/drawing/2014/main" id="{E8CA6B8E-EB08-4AB0-9768-E121F12ABA2B}"/>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3" name="內容版面配置區 2">
            <a:extLst>
              <a:ext uri="{FF2B5EF4-FFF2-40B4-BE49-F238E27FC236}">
                <a16:creationId xmlns:a16="http://schemas.microsoft.com/office/drawing/2014/main" id="{BEF22CCF-5B81-47DC-861A-B0A56BD7A109}"/>
              </a:ext>
            </a:extLst>
          </p:cNvPr>
          <p:cNvSpPr>
            <a:spLocks noGrp="1"/>
          </p:cNvSpPr>
          <p:nvPr>
            <p:ph idx="1" hasCustomPrompt="1"/>
          </p:nvPr>
        </p:nvSpPr>
        <p:spPr/>
        <p:txBody>
          <a:bodyPr/>
          <a:lstStyle>
            <a:lvl1pPr>
              <a:lnSpc>
                <a:spcPct val="110000"/>
              </a:lnSpc>
              <a:defRPr>
                <a:solidFill>
                  <a:schemeClr val="tx1"/>
                </a:solidFill>
              </a:defRPr>
            </a:lvl1pPr>
          </a:lstStyle>
          <a:p>
            <a:pPr lvl="0"/>
            <a:r>
              <a:rPr lang="en-US" altLang="zh-TW"/>
              <a:t>Insert content here (18pt)</a:t>
            </a:r>
            <a:endParaRPr lang="en-US"/>
          </a:p>
        </p:txBody>
      </p:sp>
      <p:sp>
        <p:nvSpPr>
          <p:cNvPr id="7" name="頁尾版面配置區 4">
            <a:extLst>
              <a:ext uri="{FF2B5EF4-FFF2-40B4-BE49-F238E27FC236}">
                <a16:creationId xmlns:a16="http://schemas.microsoft.com/office/drawing/2014/main" id="{665A7160-6DA8-4422-AD41-E3F9B89FD7C1}"/>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8" name="投影片編號版面配置區 5">
            <a:extLst>
              <a:ext uri="{FF2B5EF4-FFF2-40B4-BE49-F238E27FC236}">
                <a16:creationId xmlns:a16="http://schemas.microsoft.com/office/drawing/2014/main" id="{B53CE910-51A0-423B-8DDA-673241B7F662}"/>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47152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age_Title Only">
    <p:spTree>
      <p:nvGrpSpPr>
        <p:cNvPr id="1" name=""/>
        <p:cNvGrpSpPr/>
        <p:nvPr/>
      </p:nvGrpSpPr>
      <p:grpSpPr>
        <a:xfrm>
          <a:off x="0" y="0"/>
          <a:ext cx="0" cy="0"/>
          <a:chOff x="0" y="0"/>
          <a:chExt cx="0" cy="0"/>
        </a:xfrm>
      </p:grpSpPr>
      <p:pic>
        <p:nvPicPr>
          <p:cNvPr id="37" name="圖片 36">
            <a:extLst>
              <a:ext uri="{FF2B5EF4-FFF2-40B4-BE49-F238E27FC236}">
                <a16:creationId xmlns:a16="http://schemas.microsoft.com/office/drawing/2014/main" id="{B64BAE1E-9FD8-472E-87A3-01859023B2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5" name="標題 4">
            <a:extLst>
              <a:ext uri="{FF2B5EF4-FFF2-40B4-BE49-F238E27FC236}">
                <a16:creationId xmlns:a16="http://schemas.microsoft.com/office/drawing/2014/main" id="{2702107E-0279-495A-BF89-DD786730CC37}"/>
              </a:ext>
            </a:extLst>
          </p:cNvPr>
          <p:cNvSpPr>
            <a:spLocks noGrp="1"/>
          </p:cNvSpPr>
          <p:nvPr>
            <p:ph type="title" hasCustomPrompt="1"/>
          </p:nvPr>
        </p:nvSpPr>
        <p:spPr/>
        <p:txBody>
          <a:bodyPr/>
          <a:lstStyle>
            <a:lvl1pPr>
              <a:defRPr/>
            </a:lvl1pPr>
          </a:lstStyle>
          <a:p>
            <a:r>
              <a:rPr lang="en-US" altLang="zh-TW"/>
              <a:t>Page Title Goes Here (24pt)</a:t>
            </a:r>
            <a:endParaRPr lang="en-US"/>
          </a:p>
        </p:txBody>
      </p:sp>
      <p:sp>
        <p:nvSpPr>
          <p:cNvPr id="10" name="頁尾版面配置區 4">
            <a:extLst>
              <a:ext uri="{FF2B5EF4-FFF2-40B4-BE49-F238E27FC236}">
                <a16:creationId xmlns:a16="http://schemas.microsoft.com/office/drawing/2014/main" id="{2C27E71B-B9F4-4728-884E-BCF351A00395}"/>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11" name="投影片編號版面配置區 5">
            <a:extLst>
              <a:ext uri="{FF2B5EF4-FFF2-40B4-BE49-F238E27FC236}">
                <a16:creationId xmlns:a16="http://schemas.microsoft.com/office/drawing/2014/main" id="{3DBDB033-C8C9-431A-8EFB-7D523B5D7D81}"/>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65864536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 You Page">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F00DD46-662F-40CC-948F-E762FF043D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9" y="-82"/>
            <a:ext cx="9134533" cy="5138175"/>
          </a:xfrm>
          <a:prstGeom prst="rect">
            <a:avLst/>
          </a:prstGeom>
        </p:spPr>
      </p:pic>
      <p:sp>
        <p:nvSpPr>
          <p:cNvPr id="6" name="文字方塊 5">
            <a:extLst>
              <a:ext uri="{FF2B5EF4-FFF2-40B4-BE49-F238E27FC236}">
                <a16:creationId xmlns:a16="http://schemas.microsoft.com/office/drawing/2014/main" id="{455F666B-DD4F-4AD7-996E-A439A87F9C7E}"/>
              </a:ext>
            </a:extLst>
          </p:cNvPr>
          <p:cNvSpPr txBox="1"/>
          <p:nvPr/>
        </p:nvSpPr>
        <p:spPr>
          <a:xfrm>
            <a:off x="1222514" y="4237343"/>
            <a:ext cx="3011556" cy="686022"/>
          </a:xfrm>
          <a:prstGeom prst="rect">
            <a:avLst/>
          </a:prstGeom>
          <a:noFill/>
        </p:spPr>
        <p:txBody>
          <a:bodyPr wrap="square" rtlCol="0">
            <a:spAutoFit/>
          </a:bodyPr>
          <a:lstStyle/>
          <a:p>
            <a:pPr>
              <a:lnSpc>
                <a:spcPct val="110000"/>
              </a:lnSpc>
            </a:pPr>
            <a:r>
              <a:rPr lang="en-US" sz="1200" dirty="0">
                <a:solidFill>
                  <a:schemeClr val="tx2"/>
                </a:solidFill>
              </a:rPr>
              <a:t>To learn more about Delta,</a:t>
            </a:r>
            <a:br>
              <a:rPr lang="en-US" sz="1200" dirty="0">
                <a:solidFill>
                  <a:schemeClr val="tx2"/>
                </a:solidFill>
              </a:rPr>
            </a:br>
            <a:r>
              <a:rPr lang="en-US" sz="1200" dirty="0">
                <a:solidFill>
                  <a:schemeClr val="tx2"/>
                </a:solidFill>
              </a:rPr>
              <a:t>please visit </a:t>
            </a:r>
            <a:r>
              <a:rPr lang="en-US" sz="1200" dirty="0">
                <a:solidFill>
                  <a:schemeClr val="tx2"/>
                </a:solidFill>
                <a:hlinkClick r:id="rId3"/>
              </a:rPr>
              <a:t>www.DeltaThailand.com</a:t>
            </a:r>
            <a:r>
              <a:rPr lang="en-US" sz="1200" dirty="0">
                <a:solidFill>
                  <a:schemeClr val="tx2"/>
                </a:solidFill>
              </a:rPr>
              <a:t/>
            </a:r>
            <a:br>
              <a:rPr lang="en-US" sz="1200" dirty="0">
                <a:solidFill>
                  <a:schemeClr val="tx2"/>
                </a:solidFill>
              </a:rPr>
            </a:br>
            <a:r>
              <a:rPr lang="en-US" sz="1200" dirty="0">
                <a:solidFill>
                  <a:schemeClr val="tx2"/>
                </a:solidFill>
              </a:rPr>
              <a:t>or scan the QR code</a:t>
            </a:r>
          </a:p>
        </p:txBody>
      </p:sp>
      <p:sp>
        <p:nvSpPr>
          <p:cNvPr id="7" name="標題 1">
            <a:extLst>
              <a:ext uri="{FF2B5EF4-FFF2-40B4-BE49-F238E27FC236}">
                <a16:creationId xmlns:a16="http://schemas.microsoft.com/office/drawing/2014/main" id="{5F44435C-4EDB-4AB4-AAD6-08BF8682BAAC}"/>
              </a:ext>
            </a:extLst>
          </p:cNvPr>
          <p:cNvSpPr>
            <a:spLocks noGrp="1"/>
          </p:cNvSpPr>
          <p:nvPr>
            <p:ph type="ctrTitle" hasCustomPrompt="1"/>
          </p:nvPr>
        </p:nvSpPr>
        <p:spPr>
          <a:xfrm>
            <a:off x="672485" y="651272"/>
            <a:ext cx="6858000" cy="1398674"/>
          </a:xfrm>
        </p:spPr>
        <p:txBody>
          <a:bodyPr anchor="b">
            <a:normAutofit/>
          </a:bodyPr>
          <a:lstStyle>
            <a:lvl1pPr algn="l">
              <a:lnSpc>
                <a:spcPct val="110000"/>
              </a:lnSpc>
              <a:defRPr sz="3200" b="0">
                <a:solidFill>
                  <a:schemeClr val="tx1"/>
                </a:solidFill>
                <a:latin typeface="+mj-lt"/>
                <a:ea typeface="Verdana" panose="020B0604030504040204" pitchFamily="34" charset="0"/>
              </a:defRPr>
            </a:lvl1pPr>
          </a:lstStyle>
          <a:p>
            <a:r>
              <a:rPr lang="en-US"/>
              <a:t>Smarter. Greener. Together.</a:t>
            </a:r>
            <a:br>
              <a:rPr lang="en-US"/>
            </a:br>
            <a:endParaRPr lang="en-US"/>
          </a:p>
        </p:txBody>
      </p:sp>
      <p:pic>
        <p:nvPicPr>
          <p:cNvPr id="8" name="Picture 7"/>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61122" y="3986863"/>
            <a:ext cx="900952" cy="900952"/>
          </a:xfrm>
          <a:prstGeom prst="rect">
            <a:avLst/>
          </a:prstGeom>
        </p:spPr>
      </p:pic>
    </p:spTree>
    <p:extLst>
      <p:ext uri="{BB962C8B-B14F-4D97-AF65-F5344CB8AC3E}">
        <p14:creationId xmlns:p14="http://schemas.microsoft.com/office/powerpoint/2010/main" val="174680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圖片 37">
            <a:extLst>
              <a:ext uri="{FF2B5EF4-FFF2-40B4-BE49-F238E27FC236}">
                <a16:creationId xmlns:a16="http://schemas.microsoft.com/office/drawing/2014/main" id="{5DCA9C90-587C-409A-AE2D-7122202A94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27" y="520"/>
            <a:ext cx="9142145" cy="5142456"/>
          </a:xfrm>
          <a:prstGeom prst="rect">
            <a:avLst/>
          </a:prstGeom>
        </p:spPr>
      </p:pic>
      <p:sp>
        <p:nvSpPr>
          <p:cNvPr id="4" name="頁尾版面配置區 4">
            <a:extLst>
              <a:ext uri="{FF2B5EF4-FFF2-40B4-BE49-F238E27FC236}">
                <a16:creationId xmlns:a16="http://schemas.microsoft.com/office/drawing/2014/main" id="{A30559D7-C355-46B1-AFF5-6F393F860C86}"/>
              </a:ext>
            </a:extLst>
          </p:cNvPr>
          <p:cNvSpPr>
            <a:spLocks noGrp="1"/>
          </p:cNvSpPr>
          <p:nvPr>
            <p:ph type="ftr" sz="quarter" idx="11"/>
          </p:nvPr>
        </p:nvSpPr>
        <p:spPr>
          <a:xfrm>
            <a:off x="588177" y="4643975"/>
            <a:ext cx="1228749" cy="328071"/>
          </a:xfrm>
        </p:spPr>
        <p:txBody>
          <a:bodyPr/>
          <a:lstStyle>
            <a:lvl1pPr>
              <a:defRPr sz="750"/>
            </a:lvl1pPr>
          </a:lstStyle>
          <a:p>
            <a:r>
              <a:rPr lang="en-US"/>
              <a:t>Delta Confidential</a:t>
            </a:r>
          </a:p>
        </p:txBody>
      </p:sp>
      <p:sp>
        <p:nvSpPr>
          <p:cNvPr id="5" name="投影片編號版面配置區 5">
            <a:extLst>
              <a:ext uri="{FF2B5EF4-FFF2-40B4-BE49-F238E27FC236}">
                <a16:creationId xmlns:a16="http://schemas.microsoft.com/office/drawing/2014/main" id="{561FB2A1-D6FB-45FA-9898-166686D8EDA7}"/>
              </a:ext>
            </a:extLst>
          </p:cNvPr>
          <p:cNvSpPr>
            <a:spLocks noGrp="1"/>
          </p:cNvSpPr>
          <p:nvPr>
            <p:ph type="sldNum" sz="quarter" idx="12"/>
          </p:nvPr>
        </p:nvSpPr>
        <p:spPr>
          <a:xfrm>
            <a:off x="304800" y="4621096"/>
            <a:ext cx="372094" cy="350951"/>
          </a:xfrm>
        </p:spPr>
        <p:txBody>
          <a:bodyPr/>
          <a:lstStyle>
            <a:lvl1pPr>
              <a:defRPr sz="1050"/>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328171857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584B288-D41F-4145-A1C0-E0281E1E2461}"/>
              </a:ext>
            </a:extLst>
          </p:cNvPr>
          <p:cNvSpPr>
            <a:spLocks noGrp="1"/>
          </p:cNvSpPr>
          <p:nvPr>
            <p:ph type="title"/>
          </p:nvPr>
        </p:nvSpPr>
        <p:spPr>
          <a:xfrm>
            <a:off x="304800" y="171454"/>
            <a:ext cx="8534400" cy="509547"/>
          </a:xfrm>
          <a:prstGeom prst="rect">
            <a:avLst/>
          </a:prstGeom>
        </p:spPr>
        <p:txBody>
          <a:bodyPr vert="horz" lIns="0" tIns="45720" rIns="0" bIns="45720" rtlCol="0" anchor="b">
            <a:normAutofit/>
          </a:bodyPr>
          <a:lstStyle/>
          <a:p>
            <a:r>
              <a:rPr lang="en-US"/>
              <a:t>Page Title Goes Here</a:t>
            </a:r>
          </a:p>
        </p:txBody>
      </p:sp>
      <p:sp>
        <p:nvSpPr>
          <p:cNvPr id="3" name="文字版面配置區 2">
            <a:extLst>
              <a:ext uri="{FF2B5EF4-FFF2-40B4-BE49-F238E27FC236}">
                <a16:creationId xmlns:a16="http://schemas.microsoft.com/office/drawing/2014/main" id="{23BE7FFB-6DD4-4C49-91B1-9DC75DF6EC07}"/>
              </a:ext>
            </a:extLst>
          </p:cNvPr>
          <p:cNvSpPr>
            <a:spLocks noGrp="1"/>
          </p:cNvSpPr>
          <p:nvPr>
            <p:ph type="body" idx="1"/>
          </p:nvPr>
        </p:nvSpPr>
        <p:spPr>
          <a:xfrm>
            <a:off x="304800" y="877846"/>
            <a:ext cx="8534400" cy="3502223"/>
          </a:xfrm>
          <a:prstGeom prst="rect">
            <a:avLst/>
          </a:prstGeom>
        </p:spPr>
        <p:txBody>
          <a:bodyPr vert="horz" lIns="0" tIns="45720" rIns="0" bIns="45720" rtlCol="0">
            <a:normAutofit/>
          </a:bodyPr>
          <a:lstStyle/>
          <a:p>
            <a:pPr lvl="0"/>
            <a:r>
              <a:rPr lang="en-US" altLang="zh-TW"/>
              <a:t>Insert content here</a:t>
            </a:r>
            <a:endParaRPr lang="en-US"/>
          </a:p>
        </p:txBody>
      </p:sp>
      <p:sp>
        <p:nvSpPr>
          <p:cNvPr id="4" name="日期版面配置區 3">
            <a:extLst>
              <a:ext uri="{FF2B5EF4-FFF2-40B4-BE49-F238E27FC236}">
                <a16:creationId xmlns:a16="http://schemas.microsoft.com/office/drawing/2014/main" id="{1BBD7ECA-A67F-4BFF-9619-0DDD6E5A9229}"/>
              </a:ext>
            </a:extLst>
          </p:cNvPr>
          <p:cNvSpPr>
            <a:spLocks noGrp="1"/>
          </p:cNvSpPr>
          <p:nvPr>
            <p:ph type="dt" sz="half" idx="2"/>
          </p:nvPr>
        </p:nvSpPr>
        <p:spPr>
          <a:xfrm>
            <a:off x="4572000" y="4632200"/>
            <a:ext cx="2057400" cy="316576"/>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5" name="頁尾版面配置區 4">
            <a:extLst>
              <a:ext uri="{FF2B5EF4-FFF2-40B4-BE49-F238E27FC236}">
                <a16:creationId xmlns:a16="http://schemas.microsoft.com/office/drawing/2014/main" id="{989C03B7-7699-4072-AC6D-A339A44A7047}"/>
              </a:ext>
            </a:extLst>
          </p:cNvPr>
          <p:cNvSpPr>
            <a:spLocks noGrp="1"/>
          </p:cNvSpPr>
          <p:nvPr>
            <p:ph type="ftr" sz="quarter" idx="3"/>
          </p:nvPr>
        </p:nvSpPr>
        <p:spPr>
          <a:xfrm>
            <a:off x="632708" y="4643975"/>
            <a:ext cx="3086100" cy="328071"/>
          </a:xfrm>
          <a:prstGeom prst="rect">
            <a:avLst/>
          </a:prstGeom>
        </p:spPr>
        <p:txBody>
          <a:bodyPr vert="horz" lIns="91440" tIns="45720" rIns="91440" bIns="45720" rtlCol="0" anchor="ctr"/>
          <a:lstStyle>
            <a:lvl1pPr algn="l">
              <a:defRPr sz="900" u="none">
                <a:solidFill>
                  <a:schemeClr val="tx1"/>
                </a:solidFill>
              </a:defRPr>
            </a:lvl1pPr>
          </a:lstStyle>
          <a:p>
            <a:r>
              <a:rPr lang="en-US"/>
              <a:t>Delta Confidential</a:t>
            </a:r>
          </a:p>
        </p:txBody>
      </p:sp>
      <p:sp>
        <p:nvSpPr>
          <p:cNvPr id="6" name="投影片編號版面配置區 5">
            <a:extLst>
              <a:ext uri="{FF2B5EF4-FFF2-40B4-BE49-F238E27FC236}">
                <a16:creationId xmlns:a16="http://schemas.microsoft.com/office/drawing/2014/main" id="{9AC81264-E3A8-4919-AA46-612C30BB1B99}"/>
              </a:ext>
            </a:extLst>
          </p:cNvPr>
          <p:cNvSpPr>
            <a:spLocks noGrp="1"/>
          </p:cNvSpPr>
          <p:nvPr>
            <p:ph type="sldNum" sz="quarter" idx="4"/>
          </p:nvPr>
        </p:nvSpPr>
        <p:spPr>
          <a:xfrm>
            <a:off x="304801" y="4643976"/>
            <a:ext cx="300841" cy="316942"/>
          </a:xfrm>
          <a:prstGeom prst="rect">
            <a:avLst/>
          </a:prstGeom>
        </p:spPr>
        <p:txBody>
          <a:bodyPr vert="horz" lIns="91440" tIns="45720" rIns="91440" bIns="45720" rtlCol="0" anchor="ctr"/>
          <a:lstStyle>
            <a:lvl1pPr algn="l">
              <a:defRPr sz="900">
                <a:solidFill>
                  <a:schemeClr val="tx1"/>
                </a:solidFill>
              </a:defRPr>
            </a:lvl1pPr>
          </a:lstStyle>
          <a:p>
            <a:fld id="{81BD21A8-5E88-4AE4-993C-2D76760CAD3D}" type="slidenum">
              <a:rPr lang="en-US" smtClean="0"/>
              <a:pPr/>
              <a:t>‹#›</a:t>
            </a:fld>
            <a:endParaRPr lang="en-US"/>
          </a:p>
        </p:txBody>
      </p:sp>
    </p:spTree>
    <p:extLst>
      <p:ext uri="{BB962C8B-B14F-4D97-AF65-F5344CB8AC3E}">
        <p14:creationId xmlns:p14="http://schemas.microsoft.com/office/powerpoint/2010/main" val="54443730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3" r:id="rId6"/>
    <p:sldLayoutId id="2147483755" r:id="rId7"/>
  </p:sldLayoutIdLst>
  <p:hf hdr="0" dt="0"/>
  <p:txStyles>
    <p:titleStyle>
      <a:lvl1pPr algn="ctr" defTabSz="6858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8" Type="http://schemas.openxmlformats.org/officeDocument/2006/relationships/image" Target="../media/image134.jpeg"/><Relationship Id="rId13" Type="http://schemas.openxmlformats.org/officeDocument/2006/relationships/image" Target="../media/image139.jpeg"/><Relationship Id="rId3" Type="http://schemas.openxmlformats.org/officeDocument/2006/relationships/image" Target="../media/image129.jpeg"/><Relationship Id="rId7" Type="http://schemas.openxmlformats.org/officeDocument/2006/relationships/image" Target="../media/image133.jpeg"/><Relationship Id="rId12" Type="http://schemas.openxmlformats.org/officeDocument/2006/relationships/image" Target="../media/image138.jpeg"/><Relationship Id="rId2" Type="http://schemas.openxmlformats.org/officeDocument/2006/relationships/image" Target="../media/image128.png"/><Relationship Id="rId16"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32.jpeg"/><Relationship Id="rId11" Type="http://schemas.openxmlformats.org/officeDocument/2006/relationships/image" Target="../media/image137.jpeg"/><Relationship Id="rId5" Type="http://schemas.openxmlformats.org/officeDocument/2006/relationships/image" Target="../media/image131.jpeg"/><Relationship Id="rId15" Type="http://schemas.openxmlformats.org/officeDocument/2006/relationships/image" Target="../media/image141.jpeg"/><Relationship Id="rId10" Type="http://schemas.openxmlformats.org/officeDocument/2006/relationships/image" Target="../media/image136.jpeg"/><Relationship Id="rId4" Type="http://schemas.openxmlformats.org/officeDocument/2006/relationships/image" Target="../media/image130.jpeg"/><Relationship Id="rId9" Type="http://schemas.openxmlformats.org/officeDocument/2006/relationships/image" Target="../media/image135.jpeg"/><Relationship Id="rId14" Type="http://schemas.openxmlformats.org/officeDocument/2006/relationships/image" Target="../media/image140.jpeg"/></Relationships>
</file>

<file path=ppt/slides/_rels/slide102.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07" Type="http://schemas.openxmlformats.org/officeDocument/2006/relationships/image" Target="../media/image149.png"/><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87" Type="http://schemas.openxmlformats.org/officeDocument/2006/relationships/tags" Target="../tags/tag87.xml"/><Relationship Id="rId102" Type="http://schemas.openxmlformats.org/officeDocument/2006/relationships/image" Target="../media/image144.png"/><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90" Type="http://schemas.openxmlformats.org/officeDocument/2006/relationships/tags" Target="../tags/tag90.xml"/><Relationship Id="rId95" Type="http://schemas.openxmlformats.org/officeDocument/2006/relationships/tags" Target="../tags/tag95.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100" Type="http://schemas.openxmlformats.org/officeDocument/2006/relationships/slideLayout" Target="../slideLayouts/slideLayout4.xml"/><Relationship Id="rId105" Type="http://schemas.openxmlformats.org/officeDocument/2006/relationships/image" Target="../media/image147.png"/><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tags" Target="../tags/tag93.xml"/><Relationship Id="rId98" Type="http://schemas.openxmlformats.org/officeDocument/2006/relationships/tags" Target="../tags/tag9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103" Type="http://schemas.openxmlformats.org/officeDocument/2006/relationships/image" Target="../media/image145.png"/><Relationship Id="rId108" Type="http://schemas.openxmlformats.org/officeDocument/2006/relationships/image" Target="../media/image150.pn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image" Target="../media/image148.png"/><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image" Target="../media/image143.png"/><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image" Target="../media/image14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jpeg"/><Relationship Id="rId4" Type="http://schemas.openxmlformats.org/officeDocument/2006/relationships/image" Target="../media/image153.png"/><Relationship Id="rId9"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techempower.com/benchmarks/#section=data-r20&amp;hw=ph&amp;test=plaintext&amp;l=zii7wd-sf&amp;f=38xs1-nz7k-31w3v9-13yfb5-1dy5a8-ibe5wg-bf42oy-mdwkof-kkhgco-dhtlwa-fp9c4-sg" TargetMode="External"/><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hyperlink" Target="https://marketplace.visualstudio.com/?WT.mc_id=dotnet-35129-website" TargetMode="External"/><Relationship Id="rId5" Type="http://schemas.openxmlformats.org/officeDocument/2006/relationships/hyperlink" Target="https://www.nuget.org/" TargetMode="External"/><Relationship Id="rId4" Type="http://schemas.openxmlformats.org/officeDocument/2006/relationships/image" Target="../media/image10.png"/><Relationship Id="rId9" Type="http://schemas.openxmlformats.org/officeDocument/2006/relationships/hyperlink" Target="https://dotnetfoundation.or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108.jpeg"/></Relationships>
</file>

<file path=ppt/slides/_rels/slide9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18.pn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7.png"/><Relationship Id="rId5" Type="http://schemas.microsoft.com/office/2007/relationships/hdphoto" Target="../media/hdphoto2.wdp"/><Relationship Id="rId10" Type="http://schemas.openxmlformats.org/officeDocument/2006/relationships/image" Target="../media/image116.png"/><Relationship Id="rId4" Type="http://schemas.openxmlformats.org/officeDocument/2006/relationships/image" Target="../media/image113.png"/><Relationship Id="rId9" Type="http://schemas.microsoft.com/office/2007/relationships/hdphoto" Target="../media/hdphoto4.wdp"/></Relationships>
</file>

<file path=ppt/slides/_rels/slide99.xml.rels><?xml version="1.0" encoding="UTF-8" standalone="yes"?>
<Relationships xmlns="http://schemas.openxmlformats.org/package/2006/relationships"><Relationship Id="rId8" Type="http://schemas.openxmlformats.org/officeDocument/2006/relationships/image" Target="../media/image124.jpeg"/><Relationship Id="rId3" Type="http://schemas.microsoft.com/office/2007/relationships/hdphoto" Target="../media/hdphoto5.wdp"/><Relationship Id="rId7" Type="http://schemas.microsoft.com/office/2007/relationships/hdphoto" Target="../media/hdphoto6.wdp"/><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jpg"/><Relationship Id="rId10" Type="http://schemas.openxmlformats.org/officeDocument/2006/relationships/image" Target="../media/image126.jpeg"/><Relationship Id="rId4" Type="http://schemas.openxmlformats.org/officeDocument/2006/relationships/image" Target="../media/image121.jpeg"/><Relationship Id="rId9" Type="http://schemas.openxmlformats.org/officeDocument/2006/relationships/image" Target="../media/image12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AC64F54-0B3A-4215-A825-3D5ABFB94626}"/>
              </a:ext>
            </a:extLst>
          </p:cNvPr>
          <p:cNvSpPr>
            <a:spLocks noGrp="1"/>
          </p:cNvSpPr>
          <p:nvPr>
            <p:ph type="ctrTitle"/>
          </p:nvPr>
        </p:nvSpPr>
        <p:spPr/>
        <p:txBody>
          <a:bodyPr anchor="t"/>
          <a:lstStyle/>
          <a:p>
            <a:r>
              <a:rPr lang="en-US" dirty="0" smtClean="0">
                <a:solidFill>
                  <a:schemeClr val="tx1">
                    <a:lumMod val="75000"/>
                    <a:lumOff val="25000"/>
                  </a:schemeClr>
                </a:solidFill>
                <a:latin typeface="DeltaSans" panose="020B0502030000000004" pitchFamily="34" charset="0"/>
                <a:ea typeface="DeltaSans" panose="020B0502030000000004" pitchFamily="34" charset="0"/>
              </a:rPr>
              <a:t>TE-Basic C# Programming</a:t>
            </a:r>
            <a:endParaRPr lang="en-US" dirty="0">
              <a:solidFill>
                <a:schemeClr val="tx1">
                  <a:lumMod val="75000"/>
                  <a:lumOff val="25000"/>
                </a:schemeClr>
              </a:solidFill>
              <a:latin typeface="DeltaSans" panose="020B0502030000000004" pitchFamily="34" charset="0"/>
              <a:ea typeface="DeltaSans" panose="020B0502030000000004" pitchFamily="34" charset="0"/>
            </a:endParaRPr>
          </a:p>
        </p:txBody>
      </p:sp>
      <p:sp>
        <p:nvSpPr>
          <p:cNvPr id="2" name="Footer Placeholder 1">
            <a:extLst>
              <a:ext uri="{FF2B5EF4-FFF2-40B4-BE49-F238E27FC236}">
                <a16:creationId xmlns:a16="http://schemas.microsoft.com/office/drawing/2014/main" id="{2C93E8C0-A505-404A-92B3-BD3D357DD3D8}"/>
              </a:ext>
            </a:extLst>
          </p:cNvPr>
          <p:cNvSpPr>
            <a:spLocks noGrp="1"/>
          </p:cNvSpPr>
          <p:nvPr>
            <p:ph type="ftr" sz="quarter" idx="3"/>
          </p:nvPr>
        </p:nvSpPr>
        <p:spPr>
          <a:xfrm>
            <a:off x="621804" y="4228790"/>
            <a:ext cx="3086100" cy="273844"/>
          </a:xfrm>
        </p:spPr>
        <p:txBody>
          <a:bodyPr/>
          <a:lstStyle/>
          <a:p>
            <a:r>
              <a:rPr lang="en-US" dirty="0"/>
              <a:t>January, 2022      Delta Confidential</a:t>
            </a:r>
          </a:p>
        </p:txBody>
      </p:sp>
    </p:spTree>
    <p:extLst>
      <p:ext uri="{BB962C8B-B14F-4D97-AF65-F5344CB8AC3E}">
        <p14:creationId xmlns:p14="http://schemas.microsoft.com/office/powerpoint/2010/main" val="1747030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Keywords</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10</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7498" y="674292"/>
            <a:ext cx="8350155" cy="784830"/>
          </a:xfrm>
          <a:prstGeom prst="rect">
            <a:avLst/>
          </a:prstGeom>
        </p:spPr>
        <p:txBody>
          <a:bodyPr wrap="square">
            <a:spAutoFit/>
          </a:bodyPr>
          <a:lstStyle/>
          <a:p>
            <a:r>
              <a:rPr lang="en-US" sz="1500" dirty="0">
                <a:latin typeface="DeltaSans" panose="020B0502030000000004"/>
              </a:rPr>
              <a:t>Keywords are predefined, reserved identifiers that have special meanings to the compiler. They cannot be used as identifiers in your program unless they include @ as a prefix. For example, @if is a valid identifier, but if is not because if is a keyword.</a:t>
            </a:r>
            <a:endParaRPr lang="en-US" sz="1500" dirty="0">
              <a:latin typeface="DeltaSans" panose="020B0502030000000004"/>
            </a:endParaRPr>
          </a:p>
        </p:txBody>
      </p:sp>
      <p:pic>
        <p:nvPicPr>
          <p:cNvPr id="4" name="Picture 3"/>
          <p:cNvPicPr>
            <a:picLocks noChangeAspect="1"/>
          </p:cNvPicPr>
          <p:nvPr/>
        </p:nvPicPr>
        <p:blipFill>
          <a:blip r:embed="rId2"/>
          <a:stretch>
            <a:fillRect/>
          </a:stretch>
        </p:blipFill>
        <p:spPr>
          <a:xfrm>
            <a:off x="2555776" y="1405221"/>
            <a:ext cx="3986386" cy="3773321"/>
          </a:xfrm>
          <a:prstGeom prst="rect">
            <a:avLst/>
          </a:prstGeom>
        </p:spPr>
      </p:pic>
    </p:spTree>
    <p:extLst>
      <p:ext uri="{BB962C8B-B14F-4D97-AF65-F5344CB8AC3E}">
        <p14:creationId xmlns:p14="http://schemas.microsoft.com/office/powerpoint/2010/main" val="12515642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Energy Savings for Customers</a:t>
            </a:r>
          </a:p>
        </p:txBody>
      </p:sp>
      <p:sp>
        <p:nvSpPr>
          <p:cNvPr id="6" name="Isosceles Triangle 5"/>
          <p:cNvSpPr/>
          <p:nvPr/>
        </p:nvSpPr>
        <p:spPr bwMode="auto">
          <a:xfrm rot="10800000">
            <a:off x="5992802" y="3099587"/>
            <a:ext cx="305989" cy="225186"/>
          </a:xfrm>
          <a:prstGeom prst="triangle">
            <a:avLst/>
          </a:prstGeom>
          <a:solidFill>
            <a:srgbClr val="FFAA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en-US" sz="1350" dirty="0"/>
          </a:p>
        </p:txBody>
      </p:sp>
      <p:sp>
        <p:nvSpPr>
          <p:cNvPr id="9" name="Rectangle 8"/>
          <p:cNvSpPr/>
          <p:nvPr/>
        </p:nvSpPr>
        <p:spPr>
          <a:xfrm>
            <a:off x="5076150" y="1192452"/>
            <a:ext cx="3925610" cy="923330"/>
          </a:xfrm>
          <a:prstGeom prst="rect">
            <a:avLst/>
          </a:prstGeom>
        </p:spPr>
        <p:txBody>
          <a:bodyPr wrap="square">
            <a:spAutoFit/>
          </a:bodyPr>
          <a:lstStyle/>
          <a:p>
            <a:r>
              <a:rPr lang="en-US" dirty="0">
                <a:solidFill>
                  <a:schemeClr val="tx1">
                    <a:lumMod val="75000"/>
                    <a:lumOff val="25000"/>
                  </a:schemeClr>
                </a:solidFill>
                <a:latin typeface="DeltaSans" panose="020B0502030000000004" pitchFamily="34" charset="0"/>
                <a:ea typeface="DeltaSans" panose="020B0502030000000004" pitchFamily="34" charset="0"/>
              </a:rPr>
              <a:t>From 2010 to 2020,</a:t>
            </a:r>
          </a:p>
          <a:p>
            <a:r>
              <a:rPr lang="en-US" dirty="0">
                <a:solidFill>
                  <a:schemeClr val="tx1">
                    <a:lumMod val="75000"/>
                    <a:lumOff val="25000"/>
                  </a:schemeClr>
                </a:solidFill>
                <a:latin typeface="DeltaSans" panose="020B0502030000000004" pitchFamily="34" charset="0"/>
                <a:ea typeface="DeltaSans" panose="020B0502030000000004" pitchFamily="34" charset="0"/>
              </a:rPr>
              <a:t>Delta’s high efficiency products and solutions helped customers</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053" r="365"/>
          <a:stretch/>
        </p:blipFill>
        <p:spPr>
          <a:xfrm>
            <a:off x="358502" y="1192452"/>
            <a:ext cx="4623431" cy="3004786"/>
          </a:xfrm>
          <a:prstGeom prst="rect">
            <a:avLst/>
          </a:prstGeom>
        </p:spPr>
      </p:pic>
      <p:sp>
        <p:nvSpPr>
          <p:cNvPr id="13" name="Rectangle 12"/>
          <p:cNvSpPr/>
          <p:nvPr/>
        </p:nvSpPr>
        <p:spPr>
          <a:xfrm>
            <a:off x="5163237" y="2227123"/>
            <a:ext cx="1965122" cy="800219"/>
          </a:xfrm>
          <a:prstGeom prst="rect">
            <a:avLst/>
          </a:prstGeom>
          <a:solidFill>
            <a:schemeClr val="bg1">
              <a:lumMod val="85000"/>
            </a:schemeClr>
          </a:solidFill>
          <a:effectLst/>
        </p:spPr>
        <p:txBody>
          <a:bodyPr wrap="square">
            <a:spAutoFit/>
          </a:bodyPr>
          <a:lstStyle/>
          <a:p>
            <a:r>
              <a:rPr lang="en-US" sz="1100" dirty="0">
                <a:solidFill>
                  <a:srgbClr val="1E50C8"/>
                </a:solidFill>
                <a:latin typeface="DeltaSans" panose="020B0502030000000004" pitchFamily="34" charset="0"/>
                <a:ea typeface="DeltaSans" panose="020B0502030000000004" pitchFamily="34" charset="0"/>
              </a:rPr>
              <a:t>Electricity Consumption</a:t>
            </a:r>
          </a:p>
          <a:p>
            <a:r>
              <a:rPr lang="en-US" sz="1100" dirty="0">
                <a:solidFill>
                  <a:srgbClr val="1E50C8"/>
                </a:solidFill>
                <a:latin typeface="DeltaSans" panose="020B0502030000000004" pitchFamily="34" charset="0"/>
                <a:ea typeface="DeltaSans" panose="020B0502030000000004" pitchFamily="34" charset="0"/>
              </a:rPr>
              <a:t>Savings of</a:t>
            </a:r>
          </a:p>
          <a:p>
            <a:r>
              <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33.5 </a:t>
            </a:r>
            <a:r>
              <a:rPr lang="en-US" sz="20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B kWh</a:t>
            </a:r>
            <a:endParaRPr lang="en-US" sz="2400" b="1" dirty="0">
              <a:solidFill>
                <a:srgbClr val="1E50C8"/>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endParaRPr>
          </a:p>
        </p:txBody>
      </p:sp>
      <p:sp>
        <p:nvSpPr>
          <p:cNvPr id="14" name="Rectangle 13"/>
          <p:cNvSpPr/>
          <p:nvPr/>
        </p:nvSpPr>
        <p:spPr>
          <a:xfrm>
            <a:off x="5163236" y="3397019"/>
            <a:ext cx="1965123" cy="800219"/>
          </a:xfrm>
          <a:prstGeom prst="rect">
            <a:avLst/>
          </a:prstGeom>
          <a:solidFill>
            <a:schemeClr val="bg1">
              <a:lumMod val="85000"/>
            </a:schemeClr>
          </a:solidFill>
          <a:effectLst/>
        </p:spPr>
        <p:txBody>
          <a:bodyPr wrap="square">
            <a:spAutoFit/>
          </a:bodyPr>
          <a:lstStyle/>
          <a:p>
            <a:r>
              <a:rPr lang="en-US" sz="1100" dirty="0">
                <a:solidFill>
                  <a:srgbClr val="00BE50"/>
                </a:solidFill>
                <a:latin typeface="DeltaSans" panose="020B0502030000000004" pitchFamily="34" charset="0"/>
                <a:ea typeface="DeltaSans" panose="020B0502030000000004" pitchFamily="34" charset="0"/>
              </a:rPr>
              <a:t>Carbon Emissions</a:t>
            </a:r>
          </a:p>
          <a:p>
            <a:r>
              <a:rPr lang="en-US" sz="1100" dirty="0">
                <a:solidFill>
                  <a:srgbClr val="00BE50"/>
                </a:solidFill>
                <a:latin typeface="DeltaSans" panose="020B0502030000000004" pitchFamily="34" charset="0"/>
                <a:ea typeface="DeltaSans" panose="020B0502030000000004" pitchFamily="34" charset="0"/>
              </a:rPr>
              <a:t>Reduction</a:t>
            </a:r>
          </a:p>
          <a:p>
            <a:r>
              <a:rPr lang="en-US" sz="24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17.8 </a:t>
            </a:r>
            <a:r>
              <a:rPr lang="en-US" sz="2000" b="1" dirty="0">
                <a:solidFill>
                  <a:srgbClr val="00BE50"/>
                </a:solidFill>
                <a:effectLst>
                  <a:outerShdw blurRad="38100" dist="38100" dir="2700000" algn="tl">
                    <a:srgbClr val="000000">
                      <a:alpha val="43137"/>
                    </a:srgbClr>
                  </a:outerShdw>
                </a:effectLst>
                <a:latin typeface="DeltaSans" panose="020B0502030000000004" pitchFamily="34" charset="0"/>
                <a:ea typeface="DeltaSans" panose="020B0502030000000004" pitchFamily="34" charset="0"/>
              </a:rPr>
              <a:t>M Tons</a:t>
            </a:r>
          </a:p>
        </p:txBody>
      </p:sp>
      <p:sp>
        <p:nvSpPr>
          <p:cNvPr id="2" name="Footer Placeholder 1">
            <a:extLst>
              <a:ext uri="{FF2B5EF4-FFF2-40B4-BE49-F238E27FC236}">
                <a16:creationId xmlns:a16="http://schemas.microsoft.com/office/drawing/2014/main" id="{692C7A8C-F52E-4192-8C93-51F1992FDBE6}"/>
              </a:ext>
            </a:extLst>
          </p:cNvPr>
          <p:cNvSpPr>
            <a:spLocks noGrp="1"/>
          </p:cNvSpPr>
          <p:nvPr>
            <p:ph type="ftr" sz="quarter" idx="11"/>
          </p:nvPr>
        </p:nvSpPr>
        <p:spPr/>
        <p:txBody>
          <a:bodyPr/>
          <a:lstStyle/>
          <a:p>
            <a:r>
              <a:rPr lang="en-US"/>
              <a:t>Delta Confidential</a:t>
            </a:r>
          </a:p>
        </p:txBody>
      </p:sp>
      <p:sp>
        <p:nvSpPr>
          <p:cNvPr id="7" name="Slide Number Placeholder 6">
            <a:extLst>
              <a:ext uri="{FF2B5EF4-FFF2-40B4-BE49-F238E27FC236}">
                <a16:creationId xmlns:a16="http://schemas.microsoft.com/office/drawing/2014/main" id="{0C19DB5F-7366-4853-81C5-358A106FA4E0}"/>
              </a:ext>
            </a:extLst>
          </p:cNvPr>
          <p:cNvSpPr>
            <a:spLocks noGrp="1"/>
          </p:cNvSpPr>
          <p:nvPr>
            <p:ph type="sldNum" sz="quarter" idx="12"/>
          </p:nvPr>
        </p:nvSpPr>
        <p:spPr/>
        <p:txBody>
          <a:bodyPr/>
          <a:lstStyle/>
          <a:p>
            <a:fld id="{81BD21A8-5E88-4AE4-993C-2D76760CAD3D}" type="slidenum">
              <a:rPr lang="en-US" smtClean="0"/>
              <a:pPr/>
              <a:t>100</a:t>
            </a:fld>
            <a:endParaRPr lang="en-US"/>
          </a:p>
        </p:txBody>
      </p:sp>
    </p:spTree>
    <p:extLst>
      <p:ext uri="{BB962C8B-B14F-4D97-AF65-F5344CB8AC3E}">
        <p14:creationId xmlns:p14="http://schemas.microsoft.com/office/powerpoint/2010/main" val="42753515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Success Stories</a:t>
            </a:r>
          </a:p>
        </p:txBody>
      </p:sp>
      <p:cxnSp>
        <p:nvCxnSpPr>
          <p:cNvPr id="11" name="Straight Connector 10"/>
          <p:cNvCxnSpPr/>
          <p:nvPr/>
        </p:nvCxnSpPr>
        <p:spPr>
          <a:xfrm flipV="1">
            <a:off x="5969270" y="2066334"/>
            <a:ext cx="1937647" cy="977468"/>
          </a:xfrm>
          <a:prstGeom prst="line">
            <a:avLst/>
          </a:prstGeom>
          <a:ln w="9525">
            <a:solidFill>
              <a:srgbClr val="29B8FF"/>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27485" y="1908032"/>
            <a:ext cx="4360739" cy="2175886"/>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11039041"/>
              </p:ext>
            </p:extLst>
          </p:nvPr>
        </p:nvGraphicFramePr>
        <p:xfrm>
          <a:off x="7744051" y="714335"/>
          <a:ext cx="1329693" cy="1430507"/>
        </p:xfrm>
        <a:graphic>
          <a:graphicData uri="http://schemas.openxmlformats.org/drawingml/2006/table">
            <a:tbl>
              <a:tblPr firstRow="1" bandRow="1">
                <a:tableStyleId>{5C22544A-7EE6-4342-B048-85BDC9FD1C3A}</a:tableStyleId>
              </a:tblPr>
              <a:tblGrid>
                <a:gridCol w="1329693">
                  <a:extLst>
                    <a:ext uri="{9D8B030D-6E8A-4147-A177-3AD203B41FA5}">
                      <a16:colId xmlns:a16="http://schemas.microsoft.com/office/drawing/2014/main" val="3185517212"/>
                    </a:ext>
                  </a:extLst>
                </a:gridCol>
              </a:tblGrid>
              <a:tr h="68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17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dirty="0">
                          <a:solidFill>
                            <a:schemeClr val="tx1"/>
                          </a:solidFill>
                          <a:latin typeface="DeltaSans" panose="020B0502030000000004" pitchFamily="34" charset="0"/>
                          <a:ea typeface="DeltaSans" panose="020B0502030000000004" pitchFamily="34" charset="0"/>
                        </a:rPr>
                        <a:t>Ultron and Modulon series UPS 100-160 kVA safeguard operations of MRI and CT Scan equipment in the Philippines.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11020" r="-144"/>
          <a:stretch/>
        </p:blipFill>
        <p:spPr>
          <a:xfrm>
            <a:off x="7997418" y="746095"/>
            <a:ext cx="822960" cy="595701"/>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476406368"/>
              </p:ext>
            </p:extLst>
          </p:nvPr>
        </p:nvGraphicFramePr>
        <p:xfrm>
          <a:off x="2335390" y="729190"/>
          <a:ext cx="1916707" cy="777513"/>
        </p:xfrm>
        <a:graphic>
          <a:graphicData uri="http://schemas.openxmlformats.org/drawingml/2006/table">
            <a:tbl>
              <a:tblPr firstRow="1" bandRow="1">
                <a:tableStyleId>{5C22544A-7EE6-4342-B048-85BDC9FD1C3A}</a:tableStyleId>
              </a:tblPr>
              <a:tblGrid>
                <a:gridCol w="1040888">
                  <a:extLst>
                    <a:ext uri="{9D8B030D-6E8A-4147-A177-3AD203B41FA5}">
                      <a16:colId xmlns:a16="http://schemas.microsoft.com/office/drawing/2014/main" val="370999700"/>
                    </a:ext>
                  </a:extLst>
                </a:gridCol>
                <a:gridCol w="875819">
                  <a:extLst>
                    <a:ext uri="{9D8B030D-6E8A-4147-A177-3AD203B41FA5}">
                      <a16:colId xmlns:a16="http://schemas.microsoft.com/office/drawing/2014/main" val="3185517212"/>
                    </a:ext>
                  </a:extLst>
                </a:gridCol>
              </a:tblGrid>
              <a:tr h="777513">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EV charging solutions in Northern and Western Europe.</a:t>
                      </a:r>
                      <a:endParaRPr lang="en-US" sz="75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190" y="814150"/>
            <a:ext cx="969886" cy="595849"/>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2387365483"/>
              </p:ext>
            </p:extLst>
          </p:nvPr>
        </p:nvGraphicFramePr>
        <p:xfrm>
          <a:off x="2335390" y="4083918"/>
          <a:ext cx="2097437" cy="813508"/>
        </p:xfrm>
        <a:graphic>
          <a:graphicData uri="http://schemas.openxmlformats.org/drawingml/2006/table">
            <a:tbl>
              <a:tblPr firstRow="1" bandRow="1">
                <a:tableStyleId>{5C22544A-7EE6-4342-B048-85BDC9FD1C3A}</a:tableStyleId>
              </a:tblPr>
              <a:tblGrid>
                <a:gridCol w="949473">
                  <a:extLst>
                    <a:ext uri="{9D8B030D-6E8A-4147-A177-3AD203B41FA5}">
                      <a16:colId xmlns:a16="http://schemas.microsoft.com/office/drawing/2014/main" val="370999700"/>
                    </a:ext>
                  </a:extLst>
                </a:gridCol>
                <a:gridCol w="1147964">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PV inverters for rooftop solar solution that generates an average of 165 MWh/Month in Kolar, India.</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070225688"/>
              </p:ext>
            </p:extLst>
          </p:nvPr>
        </p:nvGraphicFramePr>
        <p:xfrm>
          <a:off x="4462438" y="4083918"/>
          <a:ext cx="2197794" cy="813508"/>
        </p:xfrm>
        <a:graphic>
          <a:graphicData uri="http://schemas.openxmlformats.org/drawingml/2006/table">
            <a:tbl>
              <a:tblPr firstRow="1" bandRow="1">
                <a:tableStyleId>{5C22544A-7EE6-4342-B048-85BDC9FD1C3A}</a:tableStyleId>
              </a:tblPr>
              <a:tblGrid>
                <a:gridCol w="954663">
                  <a:extLst>
                    <a:ext uri="{9D8B030D-6E8A-4147-A177-3AD203B41FA5}">
                      <a16:colId xmlns:a16="http://schemas.microsoft.com/office/drawing/2014/main" val="370999700"/>
                    </a:ext>
                  </a:extLst>
                </a:gridCol>
                <a:gridCol w="1243131">
                  <a:extLst>
                    <a:ext uri="{9D8B030D-6E8A-4147-A177-3AD203B41FA5}">
                      <a16:colId xmlns:a16="http://schemas.microsoft.com/office/drawing/2014/main" val="3185517212"/>
                    </a:ext>
                  </a:extLst>
                </a:gridCol>
              </a:tblGrid>
              <a:tr h="813508">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Modulon DPH 200 kVA for the datacenter of one of The</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t</a:t>
                      </a:r>
                      <a:r>
                        <a:rPr lang="en-US" sz="750" b="0" kern="1200" dirty="0">
                          <a:solidFill>
                            <a:schemeClr val="tx1"/>
                          </a:solidFill>
                          <a:effectLst/>
                          <a:latin typeface="DeltaSans" panose="020B0502030000000004" pitchFamily="34" charset="0"/>
                          <a:ea typeface="DeltaSans" panose="020B0502030000000004" pitchFamily="34" charset="0"/>
                          <a:cs typeface="+mn-cs"/>
                        </a:rPr>
                        <a:t>op telecom companies</a:t>
                      </a:r>
                      <a:r>
                        <a:rPr lang="en-US" sz="750" b="0" kern="1200" baseline="0" dirty="0">
                          <a:solidFill>
                            <a:schemeClr val="tx1"/>
                          </a:solidFill>
                          <a:effectLst/>
                          <a:latin typeface="DeltaSans" panose="020B0502030000000004" pitchFamily="34" charset="0"/>
                          <a:ea typeface="DeltaSans" panose="020B0502030000000004" pitchFamily="34" charset="0"/>
                          <a:cs typeface="+mn-cs"/>
                        </a:rPr>
                        <a:t> in Thailand.</a:t>
                      </a:r>
                      <a:r>
                        <a:rPr lang="en-US" sz="750" b="0" kern="1200" dirty="0">
                          <a:solidFill>
                            <a:schemeClr val="tx1"/>
                          </a:solidFill>
                          <a:effectLst/>
                          <a:latin typeface="DeltaSans" panose="020B0502030000000004" pitchFamily="34" charset="0"/>
                          <a:ea typeface="DeltaSans" panose="020B0502030000000004" pitchFamily="34" charset="0"/>
                          <a:cs typeface="+mn-cs"/>
                        </a:rPr>
                        <a:t>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t="2661" r="23941"/>
          <a:stretch/>
        </p:blipFill>
        <p:spPr>
          <a:xfrm>
            <a:off x="2406918" y="4135838"/>
            <a:ext cx="836962" cy="594880"/>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895983897"/>
              </p:ext>
            </p:extLst>
          </p:nvPr>
        </p:nvGraphicFramePr>
        <p:xfrm>
          <a:off x="6726779" y="2218558"/>
          <a:ext cx="2361679" cy="1629976"/>
        </p:xfrm>
        <a:graphic>
          <a:graphicData uri="http://schemas.openxmlformats.org/drawingml/2006/table">
            <a:tbl>
              <a:tblPr firstRow="1" bandRow="1">
                <a:tableStyleId>{5C22544A-7EE6-4342-B048-85BDC9FD1C3A}</a:tableStyleId>
              </a:tblPr>
              <a:tblGrid>
                <a:gridCol w="998445">
                  <a:extLst>
                    <a:ext uri="{9D8B030D-6E8A-4147-A177-3AD203B41FA5}">
                      <a16:colId xmlns:a16="http://schemas.microsoft.com/office/drawing/2014/main" val="370999700"/>
                    </a:ext>
                  </a:extLst>
                </a:gridCol>
                <a:gridCol w="1363234">
                  <a:extLst>
                    <a:ext uri="{9D8B030D-6E8A-4147-A177-3AD203B41FA5}">
                      <a16:colId xmlns:a16="http://schemas.microsoft.com/office/drawing/2014/main" val="3185517212"/>
                    </a:ext>
                  </a:extLst>
                </a:gridCol>
              </a:tblGrid>
              <a:tr h="162997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Rooftop Solar System with 27 30 kW RPI M30A  saves 1,226 MWh/Year for farm in Queensland, Australia. </a:t>
                      </a:r>
                    </a:p>
                    <a:p>
                      <a:r>
                        <a:rPr lang="en-US" sz="750" b="0" kern="1200" dirty="0">
                          <a:solidFill>
                            <a:schemeClr val="tx1"/>
                          </a:solidFill>
                          <a:effectLst/>
                          <a:latin typeface="DeltaSans" panose="020B0502030000000004" pitchFamily="34" charset="0"/>
                          <a:ea typeface="DeltaSans" panose="020B0502030000000004" pitchFamily="34" charset="0"/>
                          <a:cs typeface="+mn-cs"/>
                        </a:rPr>
                        <a:t/>
                      </a:r>
                      <a:br>
                        <a:rPr lang="en-US" sz="750" b="0" kern="1200" dirty="0">
                          <a:solidFill>
                            <a:schemeClr val="tx1"/>
                          </a:solidFill>
                          <a:effectLst/>
                          <a:latin typeface="DeltaSans" panose="020B0502030000000004" pitchFamily="34" charset="0"/>
                          <a:ea typeface="DeltaSans" panose="020B0502030000000004" pitchFamily="34" charset="0"/>
                          <a:cs typeface="+mn-cs"/>
                        </a:rPr>
                      </a:b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Active Power Filters (APF) for power management of electrical equipment in a landmark tower in Melbourne, Australia.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2678" y="2219698"/>
            <a:ext cx="914400" cy="661597"/>
          </a:xfrm>
          <a:prstGeom prst="rect">
            <a:avLst/>
          </a:prstGeom>
        </p:spPr>
      </p:pic>
      <p:graphicFrame>
        <p:nvGraphicFramePr>
          <p:cNvPr id="22" name="Table 21"/>
          <p:cNvGraphicFramePr>
            <a:graphicFrameLocks noGrp="1"/>
          </p:cNvGraphicFramePr>
          <p:nvPr>
            <p:extLst>
              <p:ext uri="{D42A27DB-BD31-4B8C-83A1-F6EECF244321}">
                <p14:modId xmlns:p14="http://schemas.microsoft.com/office/powerpoint/2010/main" val="1838393004"/>
              </p:ext>
            </p:extLst>
          </p:nvPr>
        </p:nvGraphicFramePr>
        <p:xfrm>
          <a:off x="6752329" y="746095"/>
          <a:ext cx="969349" cy="1398747"/>
        </p:xfrm>
        <a:graphic>
          <a:graphicData uri="http://schemas.openxmlformats.org/drawingml/2006/table">
            <a:tbl>
              <a:tblPr firstRow="1" bandRow="1">
                <a:tableStyleId>{5C22544A-7EE6-4342-B048-85BDC9FD1C3A}</a:tableStyleId>
              </a:tblPr>
              <a:tblGrid>
                <a:gridCol w="969349">
                  <a:extLst>
                    <a:ext uri="{9D8B030D-6E8A-4147-A177-3AD203B41FA5}">
                      <a16:colId xmlns:a16="http://schemas.microsoft.com/office/drawing/2014/main" val="3185517212"/>
                    </a:ext>
                  </a:extLst>
                </a:gridCol>
              </a:tblGrid>
              <a:tr h="6533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40806"/>
                  </a:ext>
                </a:extLst>
              </a:tr>
              <a:tr h="745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PV inverters for 75.4 MW solar energy project in Denmark.</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9593553"/>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443766191"/>
              </p:ext>
            </p:extLst>
          </p:nvPr>
        </p:nvGraphicFramePr>
        <p:xfrm>
          <a:off x="55535" y="2350068"/>
          <a:ext cx="2237675" cy="2556810"/>
        </p:xfrm>
        <a:graphic>
          <a:graphicData uri="http://schemas.openxmlformats.org/drawingml/2006/table">
            <a:tbl>
              <a:tblPr firstRow="1" bandRow="1">
                <a:tableStyleId>{5C22544A-7EE6-4342-B048-85BDC9FD1C3A}</a:tableStyleId>
              </a:tblPr>
              <a:tblGrid>
                <a:gridCol w="988073">
                  <a:extLst>
                    <a:ext uri="{9D8B030D-6E8A-4147-A177-3AD203B41FA5}">
                      <a16:colId xmlns:a16="http://schemas.microsoft.com/office/drawing/2014/main" val="370999700"/>
                    </a:ext>
                  </a:extLst>
                </a:gridCol>
                <a:gridCol w="1249602">
                  <a:extLst>
                    <a:ext uri="{9D8B030D-6E8A-4147-A177-3AD203B41FA5}">
                      <a16:colId xmlns:a16="http://schemas.microsoft.com/office/drawing/2014/main" val="3185517212"/>
                    </a:ext>
                  </a:extLst>
                </a:gridCol>
              </a:tblGrid>
              <a:tr h="2556810">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LED-based DLP Video walls for the first traffic management center in Bangalore,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r>
                        <a:rPr lang="en-US" sz="750" b="0" kern="1200" dirty="0">
                          <a:solidFill>
                            <a:schemeClr val="tx1"/>
                          </a:solidFill>
                          <a:effectLst/>
                          <a:latin typeface="DeltaSans" panose="020B0502030000000004" pitchFamily="34" charset="0"/>
                          <a:ea typeface="DeltaSans" panose="020B0502030000000004" pitchFamily="34" charset="0"/>
                          <a:cs typeface="+mn-cs"/>
                        </a:rPr>
                        <a:t>Solar farm with 20 Delta C500 inverters generates an up to 1,200 MWh/Month</a:t>
                      </a:r>
                    </a:p>
                    <a:p>
                      <a:r>
                        <a:rPr lang="en-US" sz="750" b="0" kern="1200" dirty="0">
                          <a:solidFill>
                            <a:schemeClr val="tx1"/>
                          </a:solidFill>
                          <a:effectLst/>
                          <a:latin typeface="DeltaSans" panose="020B0502030000000004" pitchFamily="34" charset="0"/>
                          <a:ea typeface="DeltaSans" panose="020B0502030000000004" pitchFamily="34" charset="0"/>
                          <a:cs typeface="+mn-cs"/>
                        </a:rPr>
                        <a:t>in Kadappa, India.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Smart monitoring and power management solution for a countrywide ATM network in India.</a:t>
                      </a:r>
                      <a:endParaRPr lang="en-US" sz="750" b="0" dirty="0">
                        <a:solidFill>
                          <a:schemeClr val="tx1"/>
                        </a:solidFill>
                        <a:latin typeface="DeltaSans" panose="020B0502030000000004" pitchFamily="34" charset="0"/>
                        <a:ea typeface="DeltaSans" panose="020B05020300000000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258" y="2414573"/>
            <a:ext cx="822425" cy="731440"/>
          </a:xfrm>
          <a:prstGeom prst="rect">
            <a:avLst/>
          </a:prstGeom>
        </p:spPr>
      </p:pic>
      <p:graphicFrame>
        <p:nvGraphicFramePr>
          <p:cNvPr id="25" name="Table 24"/>
          <p:cNvGraphicFramePr>
            <a:graphicFrameLocks noGrp="1"/>
          </p:cNvGraphicFramePr>
          <p:nvPr>
            <p:extLst>
              <p:ext uri="{D42A27DB-BD31-4B8C-83A1-F6EECF244321}">
                <p14:modId xmlns:p14="http://schemas.microsoft.com/office/powerpoint/2010/main" val="142804669"/>
              </p:ext>
            </p:extLst>
          </p:nvPr>
        </p:nvGraphicFramePr>
        <p:xfrm>
          <a:off x="55535" y="729191"/>
          <a:ext cx="2236868" cy="1480620"/>
        </p:xfrm>
        <a:graphic>
          <a:graphicData uri="http://schemas.openxmlformats.org/drawingml/2006/table">
            <a:tbl>
              <a:tblPr firstRow="1" bandRow="1">
                <a:tableStyleId>{5C22544A-7EE6-4342-B048-85BDC9FD1C3A}</a:tableStyleId>
              </a:tblPr>
              <a:tblGrid>
                <a:gridCol w="1064931">
                  <a:extLst>
                    <a:ext uri="{9D8B030D-6E8A-4147-A177-3AD203B41FA5}">
                      <a16:colId xmlns:a16="http://schemas.microsoft.com/office/drawing/2014/main" val="370999700"/>
                    </a:ext>
                  </a:extLst>
                </a:gridCol>
                <a:gridCol w="1171937">
                  <a:extLst>
                    <a:ext uri="{9D8B030D-6E8A-4147-A177-3AD203B41FA5}">
                      <a16:colId xmlns:a16="http://schemas.microsoft.com/office/drawing/2014/main" val="3185517212"/>
                    </a:ext>
                  </a:extLst>
                </a:gridCol>
              </a:tblGrid>
              <a:tr h="1480620">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Articulated robots applied for function testing of SCARA robots to shorten testing time.</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50" b="0" kern="1200" dirty="0">
                        <a:solidFill>
                          <a:schemeClr val="tx1"/>
                        </a:solidFill>
                        <a:effectLst/>
                        <a:latin typeface="DeltaSans" panose="020B0502030000000004" pitchFamily="34" charset="0"/>
                        <a:ea typeface="DeltaSans" panose="020B05020300000000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kern="1200" dirty="0">
                          <a:solidFill>
                            <a:schemeClr val="tx1"/>
                          </a:solidFill>
                          <a:effectLst/>
                          <a:latin typeface="DeltaSans" panose="020B0502030000000004" pitchFamily="34" charset="0"/>
                          <a:ea typeface="DeltaSans" panose="020B0502030000000004" pitchFamily="34" charset="0"/>
                          <a:cs typeface="+mn-cs"/>
                        </a:rPr>
                        <a:t>High-power UPS solutions for Alibaba</a:t>
                      </a:r>
                    </a:p>
                    <a:p>
                      <a:endParaRPr lang="en-US" sz="750" b="0" kern="1200" dirty="0">
                        <a:solidFill>
                          <a:schemeClr val="tx1"/>
                        </a:solidFill>
                        <a:effectLst/>
                        <a:latin typeface="DeltaSans" panose="020B0502030000000004" pitchFamily="34" charset="0"/>
                        <a:ea typeface="DeltaSans" panose="020B0502030000000004" pitchFamily="34" charset="0"/>
                        <a:cs typeface="+mn-cs"/>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260" y="814150"/>
            <a:ext cx="914400" cy="592227"/>
          </a:xfrm>
          <a:prstGeom prst="rect">
            <a:avLst/>
          </a:prstGeom>
          <a:ln>
            <a:noFill/>
          </a:ln>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rcRect r="18257"/>
          <a:stretch/>
        </p:blipFill>
        <p:spPr>
          <a:xfrm>
            <a:off x="127258" y="3286270"/>
            <a:ext cx="807105" cy="584326"/>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4267" y="4135838"/>
            <a:ext cx="822960" cy="628049"/>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36328504"/>
              </p:ext>
            </p:extLst>
          </p:nvPr>
        </p:nvGraphicFramePr>
        <p:xfrm>
          <a:off x="4294560" y="714619"/>
          <a:ext cx="2405987" cy="792084"/>
        </p:xfrm>
        <a:graphic>
          <a:graphicData uri="http://schemas.openxmlformats.org/drawingml/2006/table">
            <a:tbl>
              <a:tblPr firstRow="1" bandRow="1">
                <a:tableStyleId>{5C22544A-7EE6-4342-B048-85BDC9FD1C3A}</a:tableStyleId>
              </a:tblPr>
              <a:tblGrid>
                <a:gridCol w="997520">
                  <a:extLst>
                    <a:ext uri="{9D8B030D-6E8A-4147-A177-3AD203B41FA5}">
                      <a16:colId xmlns:a16="http://schemas.microsoft.com/office/drawing/2014/main" val="370999700"/>
                    </a:ext>
                  </a:extLst>
                </a:gridCol>
                <a:gridCol w="1408467">
                  <a:extLst>
                    <a:ext uri="{9D8B030D-6E8A-4147-A177-3AD203B41FA5}">
                      <a16:colId xmlns:a16="http://schemas.microsoft.com/office/drawing/2014/main" val="3185517212"/>
                    </a:ext>
                  </a:extLst>
                </a:gridCol>
              </a:tblGrid>
              <a:tr h="792084">
                <a:tc>
                  <a:txBody>
                    <a:bodyPr/>
                    <a:lstStyle/>
                    <a:p>
                      <a:endParaRPr lang="en-US"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dirty="0">
                          <a:solidFill>
                            <a:schemeClr val="tx1"/>
                          </a:solidFill>
                          <a:latin typeface="DeltaSans" panose="020B0502030000000004" pitchFamily="34" charset="0"/>
                          <a:ea typeface="DeltaSans" panose="020B0502030000000004" pitchFamily="34" charset="0"/>
                        </a:rPr>
                        <a:t>InfraSuite datacenter solution for a web-hosting company in Berlin  that serves a large Germany shopping website. </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7031" y="846019"/>
            <a:ext cx="822960" cy="533505"/>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10877" y="748989"/>
            <a:ext cx="822960" cy="569977"/>
          </a:xfrm>
          <a:prstGeom prst="rect">
            <a:avLst/>
          </a:prstGeom>
        </p:spPr>
      </p:pic>
      <p:grpSp>
        <p:nvGrpSpPr>
          <p:cNvPr id="32" name="Group 31"/>
          <p:cNvGrpSpPr/>
          <p:nvPr/>
        </p:nvGrpSpPr>
        <p:grpSpPr>
          <a:xfrm>
            <a:off x="2292403" y="2056411"/>
            <a:ext cx="792201" cy="664459"/>
            <a:chOff x="2077802" y="1929425"/>
            <a:chExt cx="960877" cy="758909"/>
          </a:xfrm>
        </p:grpSpPr>
        <p:cxnSp>
          <p:nvCxnSpPr>
            <p:cNvPr id="33" name="Straight Connector 32"/>
            <p:cNvCxnSpPr/>
            <p:nvPr/>
          </p:nvCxnSpPr>
          <p:spPr>
            <a:xfrm>
              <a:off x="2077802" y="1929425"/>
              <a:ext cx="926392" cy="7330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2974671" y="2624326"/>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lowchart: Connector 34"/>
          <p:cNvSpPr/>
          <p:nvPr/>
        </p:nvSpPr>
        <p:spPr>
          <a:xfrm>
            <a:off x="46440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p:cNvSpPr/>
          <p:nvPr/>
        </p:nvSpPr>
        <p:spPr>
          <a:xfrm>
            <a:off x="4796408" y="2507742"/>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Connector 36"/>
          <p:cNvSpPr/>
          <p:nvPr/>
        </p:nvSpPr>
        <p:spPr>
          <a:xfrm>
            <a:off x="4724016" y="243573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Connector 37"/>
          <p:cNvSpPr/>
          <p:nvPr/>
        </p:nvSpPr>
        <p:spPr>
          <a:xfrm>
            <a:off x="5724128" y="2931790"/>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Connector 38"/>
          <p:cNvSpPr/>
          <p:nvPr/>
        </p:nvSpPr>
        <p:spPr>
          <a:xfrm>
            <a:off x="5724128" y="315581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Connector 39"/>
          <p:cNvSpPr/>
          <p:nvPr/>
        </p:nvSpPr>
        <p:spPr>
          <a:xfrm>
            <a:off x="5940152" y="3011798"/>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Connector 40"/>
          <p:cNvSpPr/>
          <p:nvPr/>
        </p:nvSpPr>
        <p:spPr>
          <a:xfrm>
            <a:off x="6156176" y="3507854"/>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Connector 41"/>
          <p:cNvSpPr/>
          <p:nvPr/>
        </p:nvSpPr>
        <p:spPr>
          <a:xfrm>
            <a:off x="5414746" y="2898079"/>
            <a:ext cx="64008" cy="64008"/>
          </a:xfrm>
          <a:prstGeom prst="flowChartConnector">
            <a:avLst/>
          </a:prstGeom>
          <a:solidFill>
            <a:srgbClr val="29B8FF"/>
          </a:solidFill>
          <a:ln>
            <a:solidFill>
              <a:srgbClr val="29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a:off x="2920786" y="1506703"/>
            <a:ext cx="1723222" cy="1001039"/>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788024" y="1601699"/>
            <a:ext cx="1986990" cy="83232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36" idx="0"/>
          </p:cNvCxnSpPr>
          <p:nvPr/>
        </p:nvCxnSpPr>
        <p:spPr>
          <a:xfrm>
            <a:off x="4826442" y="1494845"/>
            <a:ext cx="1970" cy="101289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3"/>
          </p:cNvCxnSpPr>
          <p:nvPr/>
        </p:nvCxnSpPr>
        <p:spPr>
          <a:xfrm flipH="1">
            <a:off x="3986029" y="2952713"/>
            <a:ext cx="1438091" cy="1141567"/>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724128" y="3147814"/>
            <a:ext cx="997933" cy="96224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8" idx="4"/>
          </p:cNvCxnSpPr>
          <p:nvPr/>
        </p:nvCxnSpPr>
        <p:spPr>
          <a:xfrm flipH="1">
            <a:off x="5336076" y="2995798"/>
            <a:ext cx="420056" cy="1071176"/>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203793" y="3531386"/>
            <a:ext cx="518268" cy="8472"/>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2"/>
          </p:cNvCxnSpPr>
          <p:nvPr/>
        </p:nvCxnSpPr>
        <p:spPr>
          <a:xfrm flipH="1">
            <a:off x="2293210" y="2930083"/>
            <a:ext cx="3121536" cy="847595"/>
          </a:xfrm>
          <a:prstGeom prst="line">
            <a:avLst/>
          </a:prstGeom>
          <a:ln>
            <a:solidFill>
              <a:srgbClr val="29B8FF"/>
            </a:solidFill>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2847079665"/>
              </p:ext>
            </p:extLst>
          </p:nvPr>
        </p:nvGraphicFramePr>
        <p:xfrm>
          <a:off x="6723022" y="3983365"/>
          <a:ext cx="2369713" cy="891540"/>
        </p:xfrm>
        <a:graphic>
          <a:graphicData uri="http://schemas.openxmlformats.org/drawingml/2006/table">
            <a:tbl>
              <a:tblPr firstRow="1" bandRow="1">
                <a:tableStyleId>{5C22544A-7EE6-4342-B048-85BDC9FD1C3A}</a:tableStyleId>
              </a:tblPr>
              <a:tblGrid>
                <a:gridCol w="1001841">
                  <a:extLst>
                    <a:ext uri="{9D8B030D-6E8A-4147-A177-3AD203B41FA5}">
                      <a16:colId xmlns:a16="http://schemas.microsoft.com/office/drawing/2014/main" val="370999700"/>
                    </a:ext>
                  </a:extLst>
                </a:gridCol>
                <a:gridCol w="1367872">
                  <a:extLst>
                    <a:ext uri="{9D8B030D-6E8A-4147-A177-3AD203B41FA5}">
                      <a16:colId xmlns:a16="http://schemas.microsoft.com/office/drawing/2014/main" val="3185517212"/>
                    </a:ext>
                  </a:extLst>
                </a:gridCol>
              </a:tblGrid>
              <a:tr h="842886">
                <a:tc>
                  <a:txBody>
                    <a:bodyPr/>
                    <a:lstStyle/>
                    <a:p>
                      <a:endParaRPr lang="en-US" sz="750" dirty="0">
                        <a:latin typeface="DeltaSans" panose="020B0502030000000004" pitchFamily="34" charset="0"/>
                        <a:ea typeface="DeltaSans" panose="020B0502030000000004" pitchFamily="34"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750" b="0" kern="1200" dirty="0">
                          <a:solidFill>
                            <a:schemeClr val="tx1"/>
                          </a:solidFill>
                          <a:effectLst/>
                          <a:latin typeface="DeltaSans" panose="020B0502030000000004" pitchFamily="34" charset="0"/>
                          <a:ea typeface="DeltaSans" panose="020B0502030000000004" pitchFamily="34" charset="0"/>
                          <a:cs typeface="+mn-cs"/>
                        </a:rPr>
                        <a:t>Ultron and Amplon series UPS 20-260 kVA protect power for operations at a top global thin film transistor LCD panel manufacturer in Singapore.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19593553"/>
                  </a:ext>
                </a:extLst>
              </a:tr>
            </a:tbl>
          </a:graphicData>
        </a:graphic>
      </p:graphicFrame>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56439" y="4138965"/>
            <a:ext cx="956212" cy="589556"/>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260" y="4132552"/>
            <a:ext cx="807103" cy="602382"/>
          </a:xfrm>
          <a:prstGeom prst="rect">
            <a:avLst/>
          </a:prstGeom>
        </p:spPr>
      </p:pic>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72244" y="2996861"/>
            <a:ext cx="909792" cy="814815"/>
          </a:xfrm>
          <a:prstGeom prst="rect">
            <a:avLst/>
          </a:prstGeom>
        </p:spPr>
      </p:pic>
      <p:pic>
        <p:nvPicPr>
          <p:cNvPr id="55" name="Picture 54"/>
          <p:cNvPicPr>
            <a:picLocks noChangeAspect="1"/>
          </p:cNvPicPr>
          <p:nvPr/>
        </p:nvPicPr>
        <p:blipFill rotWithShape="1">
          <a:blip r:embed="rId16"/>
          <a:srcRect l="11902"/>
          <a:stretch/>
        </p:blipFill>
        <p:spPr>
          <a:xfrm>
            <a:off x="127258" y="1573956"/>
            <a:ext cx="912401" cy="574812"/>
          </a:xfrm>
          <a:prstGeom prst="rect">
            <a:avLst/>
          </a:prstGeom>
        </p:spPr>
      </p:pic>
    </p:spTree>
    <p:extLst>
      <p:ext uri="{BB962C8B-B14F-4D97-AF65-F5344CB8AC3E}">
        <p14:creationId xmlns:p14="http://schemas.microsoft.com/office/powerpoint/2010/main" val="1628722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Solutions Address Global Megatrends</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r>
              <a:rPr lang="en-US"/>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fld id="{81BD21A8-5E88-4AE4-993C-2D76760CAD3D}" type="slidenum">
              <a:rPr lang="en-US" smtClean="0"/>
              <a:pPr/>
              <a:t>102</a:t>
            </a:fld>
            <a:endParaRPr lang="en-US"/>
          </a:p>
        </p:txBody>
      </p:sp>
      <p:grpSp>
        <p:nvGrpSpPr>
          <p:cNvPr id="25" name="Group 24">
            <a:extLst>
              <a:ext uri="{FF2B5EF4-FFF2-40B4-BE49-F238E27FC236}">
                <a16:creationId xmlns:a16="http://schemas.microsoft.com/office/drawing/2014/main" id="{E65F9789-A6C6-45ED-8DCB-BC76379C1CBF}"/>
              </a:ext>
            </a:extLst>
          </p:cNvPr>
          <p:cNvGrpSpPr/>
          <p:nvPr/>
        </p:nvGrpSpPr>
        <p:grpSpPr>
          <a:xfrm>
            <a:off x="314900" y="933780"/>
            <a:ext cx="8525107" cy="3510179"/>
            <a:chOff x="280904" y="1288566"/>
            <a:chExt cx="8574220" cy="3530401"/>
          </a:xfrm>
        </p:grpSpPr>
        <p:grpSp>
          <p:nvGrpSpPr>
            <p:cNvPr id="26" name="Group 25">
              <a:extLst>
                <a:ext uri="{FF2B5EF4-FFF2-40B4-BE49-F238E27FC236}">
                  <a16:creationId xmlns:a16="http://schemas.microsoft.com/office/drawing/2014/main" id="{249750D6-1D2C-49EB-9FBE-BEB141CA2D35}"/>
                </a:ext>
              </a:extLst>
            </p:cNvPr>
            <p:cNvGrpSpPr/>
            <p:nvPr/>
          </p:nvGrpSpPr>
          <p:grpSpPr>
            <a:xfrm>
              <a:off x="332316" y="1317059"/>
              <a:ext cx="8492211" cy="3470810"/>
              <a:chOff x="478583" y="1803001"/>
              <a:chExt cx="11203975" cy="4579122"/>
            </a:xfrm>
          </p:grpSpPr>
          <p:sp>
            <p:nvSpPr>
              <p:cNvPr id="214" name="Bent Arrow 169">
                <a:extLst>
                  <a:ext uri="{FF2B5EF4-FFF2-40B4-BE49-F238E27FC236}">
                    <a16:creationId xmlns:a16="http://schemas.microsoft.com/office/drawing/2014/main" id="{4E87C2C0-111D-40F6-98E4-F99E685D0A07}"/>
                  </a:ext>
                </a:extLst>
              </p:cNvPr>
              <p:cNvSpPr/>
              <p:nvPr/>
            </p:nvSpPr>
            <p:spPr>
              <a:xfrm rot="5400000">
                <a:off x="9235048" y="3308843"/>
                <a:ext cx="3953350" cy="941670"/>
              </a:xfrm>
              <a:prstGeom prst="bentArrow">
                <a:avLst>
                  <a:gd name="adj1" fmla="val 50000"/>
                  <a:gd name="adj2" fmla="val 25000"/>
                  <a:gd name="adj3" fmla="val 25000"/>
                  <a:gd name="adj4" fmla="val 437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5" name="Bent Arrow 170">
                <a:extLst>
                  <a:ext uri="{FF2B5EF4-FFF2-40B4-BE49-F238E27FC236}">
                    <a16:creationId xmlns:a16="http://schemas.microsoft.com/office/drawing/2014/main" id="{863247FA-1905-4FC2-9EBC-CEB9E904260B}"/>
                  </a:ext>
                </a:extLst>
              </p:cNvPr>
              <p:cNvSpPr/>
              <p:nvPr/>
            </p:nvSpPr>
            <p:spPr>
              <a:xfrm>
                <a:off x="478583" y="1803001"/>
                <a:ext cx="10537523" cy="936886"/>
              </a:xfrm>
              <a:prstGeom prst="bentArrow">
                <a:avLst>
                  <a:gd name="adj1" fmla="val 50000"/>
                  <a:gd name="adj2" fmla="val 25000"/>
                  <a:gd name="adj3" fmla="val 25000"/>
                  <a:gd name="adj4" fmla="val 437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6" name="Bent Arrow 171">
                <a:extLst>
                  <a:ext uri="{FF2B5EF4-FFF2-40B4-BE49-F238E27FC236}">
                    <a16:creationId xmlns:a16="http://schemas.microsoft.com/office/drawing/2014/main" id="{7BFACEEF-5013-445A-809B-026F3892110E}"/>
                  </a:ext>
                </a:extLst>
              </p:cNvPr>
              <p:cNvSpPr/>
              <p:nvPr/>
            </p:nvSpPr>
            <p:spPr>
              <a:xfrm rot="16200000">
                <a:off x="-994395" y="3966666"/>
                <a:ext cx="3888435" cy="942479"/>
              </a:xfrm>
              <a:prstGeom prst="bentArrow">
                <a:avLst>
                  <a:gd name="adj1" fmla="val 50000"/>
                  <a:gd name="adj2" fmla="val 25000"/>
                  <a:gd name="adj3" fmla="val 25000"/>
                  <a:gd name="adj4" fmla="val 4375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sp>
            <p:nvSpPr>
              <p:cNvPr id="217" name="Bent Arrow 172">
                <a:extLst>
                  <a:ext uri="{FF2B5EF4-FFF2-40B4-BE49-F238E27FC236}">
                    <a16:creationId xmlns:a16="http://schemas.microsoft.com/office/drawing/2014/main" id="{FB42A608-6901-497F-AE71-9BF14507A8E0}"/>
                  </a:ext>
                </a:extLst>
              </p:cNvPr>
              <p:cNvSpPr/>
              <p:nvPr/>
            </p:nvSpPr>
            <p:spPr>
              <a:xfrm rot="10800000">
                <a:off x="982638" y="5446120"/>
                <a:ext cx="10699920" cy="936000"/>
              </a:xfrm>
              <a:prstGeom prst="bentArrow">
                <a:avLst>
                  <a:gd name="adj1" fmla="val 50000"/>
                  <a:gd name="adj2" fmla="val 25000"/>
                  <a:gd name="adj3" fmla="val 25000"/>
                  <a:gd name="adj4" fmla="val 4192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25" b="1" dirty="0">
                  <a:latin typeface="Arial" panose="020B0604020202020204" pitchFamily="34" charset="0"/>
                  <a:cs typeface="Arial" panose="020B0604020202020204" pitchFamily="34" charset="0"/>
                </a:endParaRPr>
              </a:p>
            </p:txBody>
          </p:sp>
          <p:sp>
            <p:nvSpPr>
              <p:cNvPr id="218" name="Pentagon 173">
                <a:extLst>
                  <a:ext uri="{FF2B5EF4-FFF2-40B4-BE49-F238E27FC236}">
                    <a16:creationId xmlns:a16="http://schemas.microsoft.com/office/drawing/2014/main" id="{3B95E214-9DE0-4674-9AB9-F7B1FFC34C99}"/>
                  </a:ext>
                </a:extLst>
              </p:cNvPr>
              <p:cNvSpPr/>
              <p:nvPr/>
            </p:nvSpPr>
            <p:spPr>
              <a:xfrm rot="5400000">
                <a:off x="11213850" y="5367934"/>
                <a:ext cx="462631" cy="474784"/>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D0283103-07C4-41C0-8F5E-D0689EBC5FC7}"/>
                </a:ext>
              </a:extLst>
            </p:cNvPr>
            <p:cNvGrpSpPr/>
            <p:nvPr/>
          </p:nvGrpSpPr>
          <p:grpSpPr>
            <a:xfrm>
              <a:off x="6253984" y="2365317"/>
              <a:ext cx="1455818" cy="1463763"/>
              <a:chOff x="3060100" y="4609603"/>
              <a:chExt cx="2329308" cy="2342021"/>
            </a:xfrm>
          </p:grpSpPr>
          <p:sp>
            <p:nvSpPr>
              <p:cNvPr id="161" name="Freeform 180">
                <a:extLst>
                  <a:ext uri="{FF2B5EF4-FFF2-40B4-BE49-F238E27FC236}">
                    <a16:creationId xmlns:a16="http://schemas.microsoft.com/office/drawing/2014/main" id="{73CAF416-C621-4114-9927-E8DE1F3C16C8}"/>
                  </a:ext>
                </a:extLst>
              </p:cNvPr>
              <p:cNvSpPr>
                <a:spLocks/>
              </p:cNvSpPr>
              <p:nvPr>
                <p:custDataLst>
                  <p:tags r:id="rId60"/>
                </p:custDataLst>
              </p:nvPr>
            </p:nvSpPr>
            <p:spPr bwMode="auto">
              <a:xfrm>
                <a:off x="4423101" y="5184301"/>
                <a:ext cx="73745" cy="106802"/>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2" name="Group 161">
                <a:extLst>
                  <a:ext uri="{FF2B5EF4-FFF2-40B4-BE49-F238E27FC236}">
                    <a16:creationId xmlns:a16="http://schemas.microsoft.com/office/drawing/2014/main" id="{232AE7AF-5BD6-46E8-9DC6-4D9CCCE4DD30}"/>
                  </a:ext>
                </a:extLst>
              </p:cNvPr>
              <p:cNvGrpSpPr/>
              <p:nvPr/>
            </p:nvGrpSpPr>
            <p:grpSpPr>
              <a:xfrm>
                <a:off x="3060100" y="4609603"/>
                <a:ext cx="2329308" cy="2342021"/>
                <a:chOff x="3060100" y="4609603"/>
                <a:chExt cx="2329308" cy="2342021"/>
              </a:xfrm>
            </p:grpSpPr>
            <p:sp>
              <p:nvSpPr>
                <p:cNvPr id="163" name="Freeform 69">
                  <a:extLst>
                    <a:ext uri="{FF2B5EF4-FFF2-40B4-BE49-F238E27FC236}">
                      <a16:creationId xmlns:a16="http://schemas.microsoft.com/office/drawing/2014/main" id="{B7BEE5D6-824F-40DA-8231-BDF5D5547DA3}"/>
                    </a:ext>
                  </a:extLst>
                </p:cNvPr>
                <p:cNvSpPr>
                  <a:spLocks/>
                </p:cNvSpPr>
                <p:nvPr>
                  <p:custDataLst>
                    <p:tags r:id="rId61"/>
                  </p:custDataLst>
                </p:nvPr>
              </p:nvSpPr>
              <p:spPr bwMode="auto">
                <a:xfrm>
                  <a:off x="4952027" y="5512336"/>
                  <a:ext cx="20343" cy="91545"/>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4" name="Freeform 70">
                  <a:extLst>
                    <a:ext uri="{FF2B5EF4-FFF2-40B4-BE49-F238E27FC236}">
                      <a16:creationId xmlns:a16="http://schemas.microsoft.com/office/drawing/2014/main" id="{7212CD38-1DA4-4D8B-A18B-2C51A0DB42AA}"/>
                    </a:ext>
                  </a:extLst>
                </p:cNvPr>
                <p:cNvSpPr>
                  <a:spLocks/>
                </p:cNvSpPr>
                <p:nvPr>
                  <p:custDataLst>
                    <p:tags r:id="rId62"/>
                  </p:custDataLst>
                </p:nvPr>
              </p:nvSpPr>
              <p:spPr bwMode="auto">
                <a:xfrm>
                  <a:off x="4967285" y="5657283"/>
                  <a:ext cx="15257" cy="94087"/>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5" name="Freeform 71">
                  <a:extLst>
                    <a:ext uri="{FF2B5EF4-FFF2-40B4-BE49-F238E27FC236}">
                      <a16:creationId xmlns:a16="http://schemas.microsoft.com/office/drawing/2014/main" id="{267FF0BB-F215-4E5F-8434-5CFA2F943E23}"/>
                    </a:ext>
                  </a:extLst>
                </p:cNvPr>
                <p:cNvSpPr>
                  <a:spLocks/>
                </p:cNvSpPr>
                <p:nvPr>
                  <p:custDataLst>
                    <p:tags r:id="rId63"/>
                  </p:custDataLst>
                </p:nvPr>
              </p:nvSpPr>
              <p:spPr bwMode="auto">
                <a:xfrm>
                  <a:off x="5150374" y="5512336"/>
                  <a:ext cx="124604" cy="208519"/>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6" name="Freeform 72">
                  <a:extLst>
                    <a:ext uri="{FF2B5EF4-FFF2-40B4-BE49-F238E27FC236}">
                      <a16:creationId xmlns:a16="http://schemas.microsoft.com/office/drawing/2014/main" id="{CC1716F0-D6BC-45EA-8B04-43153476E5AC}"/>
                    </a:ext>
                  </a:extLst>
                </p:cNvPr>
                <p:cNvSpPr>
                  <a:spLocks/>
                </p:cNvSpPr>
                <p:nvPr>
                  <p:custDataLst>
                    <p:tags r:id="rId64"/>
                  </p:custDataLst>
                </p:nvPr>
              </p:nvSpPr>
              <p:spPr bwMode="auto">
                <a:xfrm>
                  <a:off x="5150374" y="5469107"/>
                  <a:ext cx="22887" cy="91545"/>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67" name="Group 73">
                  <a:extLst>
                    <a:ext uri="{FF2B5EF4-FFF2-40B4-BE49-F238E27FC236}">
                      <a16:creationId xmlns:a16="http://schemas.microsoft.com/office/drawing/2014/main" id="{96B76D8F-F7E1-4A7B-A21E-CDFF43F68191}"/>
                    </a:ext>
                  </a:extLst>
                </p:cNvPr>
                <p:cNvGrpSpPr>
                  <a:grpSpLocks/>
                </p:cNvGrpSpPr>
                <p:nvPr>
                  <p:custDataLst>
                    <p:tags r:id="rId65"/>
                  </p:custDataLst>
                </p:nvPr>
              </p:nvGrpSpPr>
              <p:grpSpPr bwMode="auto">
                <a:xfrm>
                  <a:off x="4654507" y="6303182"/>
                  <a:ext cx="734901" cy="648442"/>
                  <a:chOff x="5372" y="3323"/>
                  <a:chExt cx="341" cy="253"/>
                </a:xfrm>
                <a:solidFill>
                  <a:schemeClr val="bg1">
                    <a:lumMod val="85000"/>
                  </a:schemeClr>
                </a:solidFill>
              </p:grpSpPr>
              <p:sp>
                <p:nvSpPr>
                  <p:cNvPr id="211" name="Freeform 74">
                    <a:extLst>
                      <a:ext uri="{FF2B5EF4-FFF2-40B4-BE49-F238E27FC236}">
                        <a16:creationId xmlns:a16="http://schemas.microsoft.com/office/drawing/2014/main" id="{1B168FCB-A36F-4373-A33E-AC4DEEDC594A}"/>
                      </a:ext>
                    </a:extLst>
                  </p:cNvPr>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 name="Freeform 75">
                    <a:extLst>
                      <a:ext uri="{FF2B5EF4-FFF2-40B4-BE49-F238E27FC236}">
                        <a16:creationId xmlns:a16="http://schemas.microsoft.com/office/drawing/2014/main" id="{C9223E2F-2D7B-4ADF-A799-AC5E0B6F1821}"/>
                      </a:ext>
                    </a:extLst>
                  </p:cNvPr>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 name="Freeform 76">
                    <a:extLst>
                      <a:ext uri="{FF2B5EF4-FFF2-40B4-BE49-F238E27FC236}">
                        <a16:creationId xmlns:a16="http://schemas.microsoft.com/office/drawing/2014/main" id="{5ACE19C2-7956-4219-B931-07B1B8DEA567}"/>
                      </a:ext>
                    </a:extLst>
                  </p:cNvPr>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68" name="Freeform 78">
                  <a:extLst>
                    <a:ext uri="{FF2B5EF4-FFF2-40B4-BE49-F238E27FC236}">
                      <a16:creationId xmlns:a16="http://schemas.microsoft.com/office/drawing/2014/main" id="{3ECC3655-0D65-4F94-8118-30370BCBB10A}"/>
                    </a:ext>
                  </a:extLst>
                </p:cNvPr>
                <p:cNvSpPr>
                  <a:spLocks/>
                </p:cNvSpPr>
                <p:nvPr>
                  <p:custDataLst>
                    <p:tags r:id="rId66"/>
                  </p:custDataLst>
                </p:nvPr>
              </p:nvSpPr>
              <p:spPr bwMode="auto">
                <a:xfrm>
                  <a:off x="5247005" y="5596253"/>
                  <a:ext cx="22887" cy="91545"/>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69" name="Freeform 79">
                  <a:extLst>
                    <a:ext uri="{FF2B5EF4-FFF2-40B4-BE49-F238E27FC236}">
                      <a16:creationId xmlns:a16="http://schemas.microsoft.com/office/drawing/2014/main" id="{C2BAE866-74D6-4A21-BE9E-23C6FE5AEAE0}"/>
                    </a:ext>
                  </a:extLst>
                </p:cNvPr>
                <p:cNvSpPr>
                  <a:spLocks/>
                </p:cNvSpPr>
                <p:nvPr>
                  <p:custDataLst>
                    <p:tags r:id="rId67"/>
                  </p:custDataLst>
                </p:nvPr>
              </p:nvSpPr>
              <p:spPr bwMode="auto">
                <a:xfrm>
                  <a:off x="5282606" y="5611510"/>
                  <a:ext cx="27973" cy="94087"/>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0" name="Freeform 83">
                  <a:extLst>
                    <a:ext uri="{FF2B5EF4-FFF2-40B4-BE49-F238E27FC236}">
                      <a16:creationId xmlns:a16="http://schemas.microsoft.com/office/drawing/2014/main" id="{B992FF4F-6964-493B-B8AD-FD41DD131705}"/>
                    </a:ext>
                  </a:extLst>
                </p:cNvPr>
                <p:cNvSpPr>
                  <a:spLocks/>
                </p:cNvSpPr>
                <p:nvPr>
                  <p:custDataLst>
                    <p:tags r:id="rId68"/>
                  </p:custDataLst>
                </p:nvPr>
              </p:nvSpPr>
              <p:spPr bwMode="auto">
                <a:xfrm>
                  <a:off x="4702822" y="4985954"/>
                  <a:ext cx="43230" cy="94087"/>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1" name="Freeform 84">
                  <a:extLst>
                    <a:ext uri="{FF2B5EF4-FFF2-40B4-BE49-F238E27FC236}">
                      <a16:creationId xmlns:a16="http://schemas.microsoft.com/office/drawing/2014/main" id="{1E7EBC80-5DF1-4F80-9940-66D42B336B71}"/>
                    </a:ext>
                  </a:extLst>
                </p:cNvPr>
                <p:cNvSpPr>
                  <a:spLocks/>
                </p:cNvSpPr>
                <p:nvPr>
                  <p:custDataLst>
                    <p:tags r:id="rId69"/>
                  </p:custDataLst>
                </p:nvPr>
              </p:nvSpPr>
              <p:spPr bwMode="auto">
                <a:xfrm>
                  <a:off x="4804538" y="5008839"/>
                  <a:ext cx="20343" cy="91545"/>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2" name="Freeform 85">
                  <a:extLst>
                    <a:ext uri="{FF2B5EF4-FFF2-40B4-BE49-F238E27FC236}">
                      <a16:creationId xmlns:a16="http://schemas.microsoft.com/office/drawing/2014/main" id="{813EBFC9-CCCA-4449-AFBC-5E1E6A146547}"/>
                    </a:ext>
                  </a:extLst>
                </p:cNvPr>
                <p:cNvSpPr>
                  <a:spLocks/>
                </p:cNvSpPr>
                <p:nvPr>
                  <p:custDataLst>
                    <p:tags r:id="rId70"/>
                  </p:custDataLst>
                </p:nvPr>
              </p:nvSpPr>
              <p:spPr bwMode="auto">
                <a:xfrm>
                  <a:off x="4575676" y="4650289"/>
                  <a:ext cx="40687" cy="89001"/>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3" name="Freeform 86">
                  <a:extLst>
                    <a:ext uri="{FF2B5EF4-FFF2-40B4-BE49-F238E27FC236}">
                      <a16:creationId xmlns:a16="http://schemas.microsoft.com/office/drawing/2014/main" id="{B4C2DB5F-FEDB-47C9-96E6-CAD16ABF9258}"/>
                    </a:ext>
                  </a:extLst>
                </p:cNvPr>
                <p:cNvSpPr>
                  <a:spLocks/>
                </p:cNvSpPr>
                <p:nvPr>
                  <p:custDataLst>
                    <p:tags r:id="rId71"/>
                  </p:custDataLst>
                </p:nvPr>
              </p:nvSpPr>
              <p:spPr bwMode="auto">
                <a:xfrm>
                  <a:off x="4484131" y="4609603"/>
                  <a:ext cx="17801" cy="91545"/>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4" name="Line 89">
                  <a:extLst>
                    <a:ext uri="{FF2B5EF4-FFF2-40B4-BE49-F238E27FC236}">
                      <a16:creationId xmlns:a16="http://schemas.microsoft.com/office/drawing/2014/main" id="{6264B960-0B4E-4FF7-9CCE-5E2F00A8784E}"/>
                    </a:ext>
                  </a:extLst>
                </p:cNvPr>
                <p:cNvSpPr>
                  <a:spLocks noChangeShapeType="1"/>
                </p:cNvSpPr>
                <p:nvPr>
                  <p:custDataLst>
                    <p:tags r:id="rId72"/>
                  </p:custDataLst>
                </p:nvPr>
              </p:nvSpPr>
              <p:spPr bwMode="auto">
                <a:xfrm>
                  <a:off x="4786739" y="5100384"/>
                  <a:ext cx="33057" cy="10172"/>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75" name="Freeform 90">
                  <a:extLst>
                    <a:ext uri="{FF2B5EF4-FFF2-40B4-BE49-F238E27FC236}">
                      <a16:creationId xmlns:a16="http://schemas.microsoft.com/office/drawing/2014/main" id="{440E08A5-8F3F-4818-BD0C-DB830BC4C1EA}"/>
                    </a:ext>
                  </a:extLst>
                </p:cNvPr>
                <p:cNvSpPr>
                  <a:spLocks/>
                </p:cNvSpPr>
                <p:nvPr>
                  <p:custDataLst>
                    <p:tags r:id="rId73"/>
                  </p:custDataLst>
                </p:nvPr>
              </p:nvSpPr>
              <p:spPr bwMode="auto">
                <a:xfrm>
                  <a:off x="4819796" y="5110556"/>
                  <a:ext cx="2544" cy="91545"/>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6" name="Freeform 91">
                  <a:extLst>
                    <a:ext uri="{FF2B5EF4-FFF2-40B4-BE49-F238E27FC236}">
                      <a16:creationId xmlns:a16="http://schemas.microsoft.com/office/drawing/2014/main" id="{D2A4575A-6231-49EF-A7D4-7A7154B21EA6}"/>
                    </a:ext>
                  </a:extLst>
                </p:cNvPr>
                <p:cNvSpPr>
                  <a:spLocks/>
                </p:cNvSpPr>
                <p:nvPr>
                  <p:custDataLst>
                    <p:tags r:id="rId74"/>
                  </p:custDataLst>
                </p:nvPr>
              </p:nvSpPr>
              <p:spPr bwMode="auto">
                <a:xfrm>
                  <a:off x="4746052" y="5100384"/>
                  <a:ext cx="22885" cy="94089"/>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7" name="Freeform 92">
                  <a:extLst>
                    <a:ext uri="{FF2B5EF4-FFF2-40B4-BE49-F238E27FC236}">
                      <a16:creationId xmlns:a16="http://schemas.microsoft.com/office/drawing/2014/main" id="{08FD3051-0A1B-478C-AA5D-1A29C140D750}"/>
                    </a:ext>
                  </a:extLst>
                </p:cNvPr>
                <p:cNvSpPr>
                  <a:spLocks/>
                </p:cNvSpPr>
                <p:nvPr>
                  <p:custDataLst>
                    <p:tags r:id="rId75"/>
                  </p:custDataLst>
                </p:nvPr>
              </p:nvSpPr>
              <p:spPr bwMode="auto">
                <a:xfrm>
                  <a:off x="4735880" y="5069869"/>
                  <a:ext cx="10172" cy="96631"/>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78" name="Freeform 93">
                  <a:extLst>
                    <a:ext uri="{FF2B5EF4-FFF2-40B4-BE49-F238E27FC236}">
                      <a16:creationId xmlns:a16="http://schemas.microsoft.com/office/drawing/2014/main" id="{A03CB538-8D7F-4A65-B4F5-B19C031DEA00}"/>
                    </a:ext>
                  </a:extLst>
                </p:cNvPr>
                <p:cNvSpPr>
                  <a:spLocks/>
                </p:cNvSpPr>
                <p:nvPr>
                  <p:custDataLst>
                    <p:tags r:id="rId76"/>
                  </p:custDataLst>
                </p:nvPr>
              </p:nvSpPr>
              <p:spPr bwMode="auto">
                <a:xfrm>
                  <a:off x="4865568" y="4632488"/>
                  <a:ext cx="2544" cy="91545"/>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179" name="Group 149">
                  <a:extLst>
                    <a:ext uri="{FF2B5EF4-FFF2-40B4-BE49-F238E27FC236}">
                      <a16:creationId xmlns:a16="http://schemas.microsoft.com/office/drawing/2014/main" id="{7CF3E406-BE5B-4460-B175-9109B6999FF4}"/>
                    </a:ext>
                  </a:extLst>
                </p:cNvPr>
                <p:cNvGrpSpPr>
                  <a:grpSpLocks/>
                </p:cNvGrpSpPr>
                <p:nvPr>
                  <p:custDataLst>
                    <p:tags r:id="rId77"/>
                  </p:custDataLst>
                </p:nvPr>
              </p:nvGrpSpPr>
              <p:grpSpPr bwMode="auto">
                <a:xfrm>
                  <a:off x="4896083" y="4815578"/>
                  <a:ext cx="297522" cy="343294"/>
                  <a:chOff x="5486" y="2743"/>
                  <a:chExt cx="137" cy="132"/>
                </a:xfrm>
                <a:solidFill>
                  <a:schemeClr val="bg1">
                    <a:lumMod val="85000"/>
                  </a:schemeClr>
                </a:solidFill>
              </p:grpSpPr>
              <p:sp>
                <p:nvSpPr>
                  <p:cNvPr id="202" name="Freeform 150">
                    <a:extLst>
                      <a:ext uri="{FF2B5EF4-FFF2-40B4-BE49-F238E27FC236}">
                        <a16:creationId xmlns:a16="http://schemas.microsoft.com/office/drawing/2014/main" id="{7FB0A6BA-98AF-4EB7-831E-3F300F76D297}"/>
                      </a:ext>
                    </a:extLst>
                  </p:cNvPr>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grpFill/>
                  <a:ln w="9525" cmpd="sng">
                    <a:solidFill>
                      <a:srgbClr val="FFFFFF"/>
                    </a:solidFill>
                    <a:prstDash val="solid"/>
                    <a:round/>
                    <a:headEnd/>
                    <a:tailEnd/>
                  </a:ln>
                </p:spPr>
                <p:txBody>
                  <a:bodyPr/>
                  <a:lstStyle/>
                  <a:p>
                    <a:endParaRPr lang="en-US"/>
                  </a:p>
                </p:txBody>
              </p:sp>
              <p:sp>
                <p:nvSpPr>
                  <p:cNvPr id="203" name="Freeform 151">
                    <a:extLst>
                      <a:ext uri="{FF2B5EF4-FFF2-40B4-BE49-F238E27FC236}">
                        <a16:creationId xmlns:a16="http://schemas.microsoft.com/office/drawing/2014/main" id="{973DDF37-2670-42B5-A6A7-24F059234D84}"/>
                      </a:ext>
                    </a:extLst>
                  </p:cNvPr>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grpFill/>
                  <a:ln w="9525" cmpd="sng">
                    <a:solidFill>
                      <a:srgbClr val="FFFFFF"/>
                    </a:solidFill>
                    <a:prstDash val="solid"/>
                    <a:round/>
                    <a:headEnd/>
                    <a:tailEnd/>
                  </a:ln>
                </p:spPr>
                <p:txBody>
                  <a:bodyPr/>
                  <a:lstStyle/>
                  <a:p>
                    <a:endParaRPr lang="en-US"/>
                  </a:p>
                </p:txBody>
              </p:sp>
              <p:sp>
                <p:nvSpPr>
                  <p:cNvPr id="204" name="Freeform 152">
                    <a:extLst>
                      <a:ext uri="{FF2B5EF4-FFF2-40B4-BE49-F238E27FC236}">
                        <a16:creationId xmlns:a16="http://schemas.microsoft.com/office/drawing/2014/main" id="{014F6B73-98C8-4013-A15F-41C283ED9A9C}"/>
                      </a:ext>
                    </a:extLst>
                  </p:cNvPr>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grpFill/>
                  <a:ln w="9525" cmpd="sng">
                    <a:solidFill>
                      <a:srgbClr val="FFFFFF"/>
                    </a:solidFill>
                    <a:prstDash val="solid"/>
                    <a:round/>
                    <a:headEnd/>
                    <a:tailEnd/>
                  </a:ln>
                </p:spPr>
                <p:txBody>
                  <a:bodyPr/>
                  <a:lstStyle/>
                  <a:p>
                    <a:endParaRPr lang="en-US"/>
                  </a:p>
                </p:txBody>
              </p:sp>
              <p:sp>
                <p:nvSpPr>
                  <p:cNvPr id="205" name="Freeform 153">
                    <a:extLst>
                      <a:ext uri="{FF2B5EF4-FFF2-40B4-BE49-F238E27FC236}">
                        <a16:creationId xmlns:a16="http://schemas.microsoft.com/office/drawing/2014/main" id="{2BE9234D-9214-48A2-9139-20158A56A375}"/>
                      </a:ext>
                    </a:extLst>
                  </p:cNvPr>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grpFill/>
                  <a:ln w="9525" cmpd="sng">
                    <a:solidFill>
                      <a:srgbClr val="FFFFFF"/>
                    </a:solidFill>
                    <a:prstDash val="solid"/>
                    <a:round/>
                    <a:headEnd/>
                    <a:tailEnd/>
                  </a:ln>
                </p:spPr>
                <p:txBody>
                  <a:bodyPr/>
                  <a:lstStyle/>
                  <a:p>
                    <a:endParaRPr lang="en-US"/>
                  </a:p>
                </p:txBody>
              </p:sp>
              <p:sp>
                <p:nvSpPr>
                  <p:cNvPr id="206" name="Freeform 154">
                    <a:extLst>
                      <a:ext uri="{FF2B5EF4-FFF2-40B4-BE49-F238E27FC236}">
                        <a16:creationId xmlns:a16="http://schemas.microsoft.com/office/drawing/2014/main" id="{3378A9C5-E4B8-488F-97FA-EE2E55836F47}"/>
                      </a:ext>
                    </a:extLst>
                  </p:cNvPr>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grpFill/>
                  <a:ln w="9525" cmpd="sng">
                    <a:solidFill>
                      <a:srgbClr val="FFFFFF"/>
                    </a:solidFill>
                    <a:prstDash val="solid"/>
                    <a:round/>
                    <a:headEnd/>
                    <a:tailEnd/>
                  </a:ln>
                </p:spPr>
                <p:txBody>
                  <a:bodyPr/>
                  <a:lstStyle/>
                  <a:p>
                    <a:endParaRPr lang="en-US"/>
                  </a:p>
                </p:txBody>
              </p:sp>
              <p:sp>
                <p:nvSpPr>
                  <p:cNvPr id="207" name="Freeform 155">
                    <a:extLst>
                      <a:ext uri="{FF2B5EF4-FFF2-40B4-BE49-F238E27FC236}">
                        <a16:creationId xmlns:a16="http://schemas.microsoft.com/office/drawing/2014/main" id="{C92E6D26-2286-4FAF-A741-49E6756194F4}"/>
                      </a:ext>
                    </a:extLst>
                  </p:cNvPr>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grpFill/>
                  <a:ln w="9525" cmpd="sng">
                    <a:solidFill>
                      <a:srgbClr val="FFFFFF"/>
                    </a:solidFill>
                    <a:prstDash val="solid"/>
                    <a:round/>
                    <a:headEnd/>
                    <a:tailEnd/>
                  </a:ln>
                </p:spPr>
                <p:txBody>
                  <a:bodyPr/>
                  <a:lstStyle/>
                  <a:p>
                    <a:endParaRPr lang="en-US"/>
                  </a:p>
                </p:txBody>
              </p:sp>
              <p:sp>
                <p:nvSpPr>
                  <p:cNvPr id="208" name="Freeform 156">
                    <a:extLst>
                      <a:ext uri="{FF2B5EF4-FFF2-40B4-BE49-F238E27FC236}">
                        <a16:creationId xmlns:a16="http://schemas.microsoft.com/office/drawing/2014/main" id="{D6D4622E-2785-49D9-B744-7EF5B1EDC82E}"/>
                      </a:ext>
                    </a:extLst>
                  </p:cNvPr>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grpFill/>
                  <a:ln w="9525" cmpd="sng">
                    <a:solidFill>
                      <a:srgbClr val="FFFFFF"/>
                    </a:solidFill>
                    <a:prstDash val="solid"/>
                    <a:round/>
                    <a:headEnd/>
                    <a:tailEnd/>
                  </a:ln>
                </p:spPr>
                <p:txBody>
                  <a:bodyPr/>
                  <a:lstStyle/>
                  <a:p>
                    <a:endParaRPr lang="en-US"/>
                  </a:p>
                </p:txBody>
              </p:sp>
              <p:sp>
                <p:nvSpPr>
                  <p:cNvPr id="209" name="Freeform 157">
                    <a:extLst>
                      <a:ext uri="{FF2B5EF4-FFF2-40B4-BE49-F238E27FC236}">
                        <a16:creationId xmlns:a16="http://schemas.microsoft.com/office/drawing/2014/main" id="{4935A1B3-263F-425D-AF29-94C01342B1FA}"/>
                      </a:ext>
                    </a:extLst>
                  </p:cNvPr>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grpFill/>
                  <a:ln w="9525" cmpd="sng">
                    <a:solidFill>
                      <a:srgbClr val="FFFFFF"/>
                    </a:solidFill>
                    <a:prstDash val="solid"/>
                    <a:round/>
                    <a:headEnd/>
                    <a:tailEnd/>
                  </a:ln>
                </p:spPr>
                <p:txBody>
                  <a:bodyPr/>
                  <a:lstStyle/>
                  <a:p>
                    <a:endParaRPr lang="en-US"/>
                  </a:p>
                </p:txBody>
              </p:sp>
              <p:sp>
                <p:nvSpPr>
                  <p:cNvPr id="210" name="Freeform 158">
                    <a:extLst>
                      <a:ext uri="{FF2B5EF4-FFF2-40B4-BE49-F238E27FC236}">
                        <a16:creationId xmlns:a16="http://schemas.microsoft.com/office/drawing/2014/main" id="{A76D2EE2-687C-4FF2-B3AD-DD0E6E56FBE9}"/>
                      </a:ext>
                    </a:extLst>
                  </p:cNvPr>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grpFill/>
                  <a:ln w="9525" cmpd="sng">
                    <a:solidFill>
                      <a:srgbClr val="FFFFFF"/>
                    </a:solidFill>
                    <a:prstDash val="solid"/>
                    <a:round/>
                    <a:headEnd/>
                    <a:tailEnd/>
                  </a:ln>
                </p:spPr>
                <p:txBody>
                  <a:bodyPr/>
                  <a:lstStyle/>
                  <a:p>
                    <a:endParaRPr lang="en-US"/>
                  </a:p>
                </p:txBody>
              </p:sp>
            </p:grpSp>
            <p:sp>
              <p:nvSpPr>
                <p:cNvPr id="180" name="Freeform 169">
                  <a:extLst>
                    <a:ext uri="{FF2B5EF4-FFF2-40B4-BE49-F238E27FC236}">
                      <a16:creationId xmlns:a16="http://schemas.microsoft.com/office/drawing/2014/main" id="{E3F675D9-8E1E-4047-A337-3AA8E7E74379}"/>
                    </a:ext>
                  </a:extLst>
                </p:cNvPr>
                <p:cNvSpPr>
                  <a:spLocks/>
                </p:cNvSpPr>
                <p:nvPr>
                  <p:custDataLst>
                    <p:tags r:id="rId78"/>
                  </p:custDataLst>
                </p:nvPr>
              </p:nvSpPr>
              <p:spPr bwMode="auto">
                <a:xfrm>
                  <a:off x="3845861" y="6379470"/>
                  <a:ext cx="50858" cy="17800"/>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1" name="Freeform 170">
                  <a:extLst>
                    <a:ext uri="{FF2B5EF4-FFF2-40B4-BE49-F238E27FC236}">
                      <a16:creationId xmlns:a16="http://schemas.microsoft.com/office/drawing/2014/main" id="{D613D34F-BDCA-4F57-A96F-46DC87FB43A0}"/>
                    </a:ext>
                  </a:extLst>
                </p:cNvPr>
                <p:cNvSpPr>
                  <a:spLocks/>
                </p:cNvSpPr>
                <p:nvPr>
                  <p:custDataLst>
                    <p:tags r:id="rId79"/>
                  </p:custDataLst>
                </p:nvPr>
              </p:nvSpPr>
              <p:spPr bwMode="auto">
                <a:xfrm>
                  <a:off x="4031493" y="6593074"/>
                  <a:ext cx="2544" cy="7628"/>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2" name="Line 171">
                  <a:extLst>
                    <a:ext uri="{FF2B5EF4-FFF2-40B4-BE49-F238E27FC236}">
                      <a16:creationId xmlns:a16="http://schemas.microsoft.com/office/drawing/2014/main" id="{CA712C09-AFDA-4681-84E3-28FEE35FBFE6}"/>
                    </a:ext>
                  </a:extLst>
                </p:cNvPr>
                <p:cNvSpPr>
                  <a:spLocks noChangeShapeType="1"/>
                </p:cNvSpPr>
                <p:nvPr>
                  <p:custDataLst>
                    <p:tags r:id="rId80"/>
                  </p:custDataLst>
                </p:nvPr>
              </p:nvSpPr>
              <p:spPr bwMode="auto">
                <a:xfrm flipV="1">
                  <a:off x="4176440" y="6590530"/>
                  <a:ext cx="2542"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83" name="Freeform 172">
                  <a:extLst>
                    <a:ext uri="{FF2B5EF4-FFF2-40B4-BE49-F238E27FC236}">
                      <a16:creationId xmlns:a16="http://schemas.microsoft.com/office/drawing/2014/main" id="{11D81F99-52C7-4423-A38F-DEB074B04174}"/>
                    </a:ext>
                  </a:extLst>
                </p:cNvPr>
                <p:cNvSpPr>
                  <a:spLocks/>
                </p:cNvSpPr>
                <p:nvPr>
                  <p:custDataLst>
                    <p:tags r:id="rId81"/>
                  </p:custDataLst>
                </p:nvPr>
              </p:nvSpPr>
              <p:spPr bwMode="auto">
                <a:xfrm>
                  <a:off x="4176440" y="6590530"/>
                  <a:ext cx="5086" cy="25429"/>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4" name="Freeform 173">
                  <a:extLst>
                    <a:ext uri="{FF2B5EF4-FFF2-40B4-BE49-F238E27FC236}">
                      <a16:creationId xmlns:a16="http://schemas.microsoft.com/office/drawing/2014/main" id="{9FFB6D03-8D46-4E5A-83CD-8000091841A5}"/>
                    </a:ext>
                  </a:extLst>
                </p:cNvPr>
                <p:cNvSpPr>
                  <a:spLocks/>
                </p:cNvSpPr>
                <p:nvPr>
                  <p:custDataLst>
                    <p:tags r:id="rId82"/>
                  </p:custDataLst>
                </p:nvPr>
              </p:nvSpPr>
              <p:spPr bwMode="auto">
                <a:xfrm>
                  <a:off x="4654507" y="5741198"/>
                  <a:ext cx="35601" cy="45772"/>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5" name="Freeform 174">
                  <a:extLst>
                    <a:ext uri="{FF2B5EF4-FFF2-40B4-BE49-F238E27FC236}">
                      <a16:creationId xmlns:a16="http://schemas.microsoft.com/office/drawing/2014/main" id="{9BC189B7-FF2F-43A2-9DF4-2FDB8F5214B9}"/>
                    </a:ext>
                  </a:extLst>
                </p:cNvPr>
                <p:cNvSpPr>
                  <a:spLocks/>
                </p:cNvSpPr>
                <p:nvPr>
                  <p:custDataLst>
                    <p:tags r:id="rId83"/>
                  </p:custDataLst>
                </p:nvPr>
              </p:nvSpPr>
              <p:spPr bwMode="auto">
                <a:xfrm>
                  <a:off x="4664679" y="5624224"/>
                  <a:ext cx="43229" cy="63574"/>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6" name="Freeform 175">
                  <a:extLst>
                    <a:ext uri="{FF2B5EF4-FFF2-40B4-BE49-F238E27FC236}">
                      <a16:creationId xmlns:a16="http://schemas.microsoft.com/office/drawing/2014/main" id="{553297E3-8810-4F63-804E-6ACE9732CB32}"/>
                    </a:ext>
                  </a:extLst>
                </p:cNvPr>
                <p:cNvSpPr>
                  <a:spLocks/>
                </p:cNvSpPr>
                <p:nvPr>
                  <p:custDataLst>
                    <p:tags r:id="rId84"/>
                  </p:custDataLst>
                </p:nvPr>
              </p:nvSpPr>
              <p:spPr bwMode="auto">
                <a:xfrm>
                  <a:off x="4626534" y="5586081"/>
                  <a:ext cx="27973" cy="48315"/>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7" name="Freeform 176">
                  <a:extLst>
                    <a:ext uri="{FF2B5EF4-FFF2-40B4-BE49-F238E27FC236}">
                      <a16:creationId xmlns:a16="http://schemas.microsoft.com/office/drawing/2014/main" id="{8FA24D93-00B7-470F-920A-623BB61F1607}"/>
                    </a:ext>
                  </a:extLst>
                </p:cNvPr>
                <p:cNvSpPr>
                  <a:spLocks/>
                </p:cNvSpPr>
                <p:nvPr>
                  <p:custDataLst>
                    <p:tags r:id="rId85"/>
                  </p:custDataLst>
                </p:nvPr>
              </p:nvSpPr>
              <p:spPr bwMode="auto">
                <a:xfrm>
                  <a:off x="4496847" y="5390276"/>
                  <a:ext cx="109344" cy="221234"/>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8" name="Freeform 181">
                  <a:extLst>
                    <a:ext uri="{FF2B5EF4-FFF2-40B4-BE49-F238E27FC236}">
                      <a16:creationId xmlns:a16="http://schemas.microsoft.com/office/drawing/2014/main" id="{689E0D9F-2F92-4E01-8FE6-B55A8BEA311E}"/>
                    </a:ext>
                  </a:extLst>
                </p:cNvPr>
                <p:cNvSpPr>
                  <a:spLocks/>
                </p:cNvSpPr>
                <p:nvPr>
                  <p:custDataLst>
                    <p:tags r:id="rId86"/>
                  </p:custDataLst>
                </p:nvPr>
              </p:nvSpPr>
              <p:spPr bwMode="auto">
                <a:xfrm>
                  <a:off x="4445988" y="5092756"/>
                  <a:ext cx="2542" cy="81373"/>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89" name="Freeform 182">
                  <a:extLst>
                    <a:ext uri="{FF2B5EF4-FFF2-40B4-BE49-F238E27FC236}">
                      <a16:creationId xmlns:a16="http://schemas.microsoft.com/office/drawing/2014/main" id="{BFF6C137-3AB4-4619-BCDF-2BA1013514A0}"/>
                    </a:ext>
                  </a:extLst>
                </p:cNvPr>
                <p:cNvSpPr>
                  <a:spLocks/>
                </p:cNvSpPr>
                <p:nvPr>
                  <p:custDataLst>
                    <p:tags r:id="rId87"/>
                  </p:custDataLst>
                </p:nvPr>
              </p:nvSpPr>
              <p:spPr bwMode="auto">
                <a:xfrm>
                  <a:off x="4456160" y="5082584"/>
                  <a:ext cx="12714" cy="58486"/>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0" name="Freeform 183">
                  <a:extLst>
                    <a:ext uri="{FF2B5EF4-FFF2-40B4-BE49-F238E27FC236}">
                      <a16:creationId xmlns:a16="http://schemas.microsoft.com/office/drawing/2014/main" id="{CAC5F973-9238-4908-8DF8-B92B8734F341}"/>
                    </a:ext>
                  </a:extLst>
                </p:cNvPr>
                <p:cNvSpPr>
                  <a:spLocks/>
                </p:cNvSpPr>
                <p:nvPr>
                  <p:custDataLst>
                    <p:tags r:id="rId88"/>
                  </p:custDataLst>
                </p:nvPr>
              </p:nvSpPr>
              <p:spPr bwMode="auto">
                <a:xfrm>
                  <a:off x="4481589" y="5052070"/>
                  <a:ext cx="2542" cy="35601"/>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1" name="Line 184">
                  <a:extLst>
                    <a:ext uri="{FF2B5EF4-FFF2-40B4-BE49-F238E27FC236}">
                      <a16:creationId xmlns:a16="http://schemas.microsoft.com/office/drawing/2014/main" id="{8E7E96C8-5609-42F0-AFA8-BAC866D1AF33}"/>
                    </a:ext>
                  </a:extLst>
                </p:cNvPr>
                <p:cNvSpPr>
                  <a:spLocks noChangeShapeType="1"/>
                </p:cNvSpPr>
                <p:nvPr>
                  <p:custDataLst>
                    <p:tags r:id="rId89"/>
                  </p:custDataLst>
                </p:nvPr>
              </p:nvSpPr>
              <p:spPr bwMode="auto">
                <a:xfrm flipV="1">
                  <a:off x="4481589" y="5082584"/>
                  <a:ext cx="2542" cy="5086"/>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192" name="Freeform 185">
                  <a:extLst>
                    <a:ext uri="{FF2B5EF4-FFF2-40B4-BE49-F238E27FC236}">
                      <a16:creationId xmlns:a16="http://schemas.microsoft.com/office/drawing/2014/main" id="{98CE97D6-475D-4A54-A024-2F24F8404317}"/>
                    </a:ext>
                  </a:extLst>
                </p:cNvPr>
                <p:cNvSpPr>
                  <a:spLocks/>
                </p:cNvSpPr>
                <p:nvPr>
                  <p:custDataLst>
                    <p:tags r:id="rId90"/>
                  </p:custDataLst>
                </p:nvPr>
              </p:nvSpPr>
              <p:spPr bwMode="auto">
                <a:xfrm>
                  <a:off x="4456160" y="5057155"/>
                  <a:ext cx="2542" cy="25429"/>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3" name="Freeform 186">
                  <a:extLst>
                    <a:ext uri="{FF2B5EF4-FFF2-40B4-BE49-F238E27FC236}">
                      <a16:creationId xmlns:a16="http://schemas.microsoft.com/office/drawing/2014/main" id="{D7EDC309-5924-4AB7-B5B0-219159FA06A0}"/>
                    </a:ext>
                  </a:extLst>
                </p:cNvPr>
                <p:cNvSpPr>
                  <a:spLocks/>
                </p:cNvSpPr>
                <p:nvPr>
                  <p:custDataLst>
                    <p:tags r:id="rId91"/>
                  </p:custDataLst>
                </p:nvPr>
              </p:nvSpPr>
              <p:spPr bwMode="auto">
                <a:xfrm>
                  <a:off x="4008607" y="6641389"/>
                  <a:ext cx="155117" cy="139861"/>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4" name="Freeform 187">
                  <a:extLst>
                    <a:ext uri="{FF2B5EF4-FFF2-40B4-BE49-F238E27FC236}">
                      <a16:creationId xmlns:a16="http://schemas.microsoft.com/office/drawing/2014/main" id="{922A4D95-E233-4503-A8B2-1CD1756E5CF9}"/>
                    </a:ext>
                  </a:extLst>
                </p:cNvPr>
                <p:cNvSpPr>
                  <a:spLocks/>
                </p:cNvSpPr>
                <p:nvPr>
                  <p:custDataLst>
                    <p:tags r:id="rId92"/>
                  </p:custDataLst>
                </p:nvPr>
              </p:nvSpPr>
              <p:spPr bwMode="auto">
                <a:xfrm>
                  <a:off x="4229840" y="5390276"/>
                  <a:ext cx="5086" cy="2797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5" name="Freeform 188">
                  <a:extLst>
                    <a:ext uri="{FF2B5EF4-FFF2-40B4-BE49-F238E27FC236}">
                      <a16:creationId xmlns:a16="http://schemas.microsoft.com/office/drawing/2014/main" id="{18FFF85C-77C6-4471-98BA-E7FDE8A1653D}"/>
                    </a:ext>
                  </a:extLst>
                </p:cNvPr>
                <p:cNvSpPr>
                  <a:spLocks/>
                </p:cNvSpPr>
                <p:nvPr>
                  <p:custDataLst>
                    <p:tags r:id="rId93"/>
                  </p:custDataLst>
                </p:nvPr>
              </p:nvSpPr>
              <p:spPr bwMode="auto">
                <a:xfrm>
                  <a:off x="4123038" y="5265674"/>
                  <a:ext cx="25429" cy="25429"/>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6" name="Freeform 189">
                  <a:extLst>
                    <a:ext uri="{FF2B5EF4-FFF2-40B4-BE49-F238E27FC236}">
                      <a16:creationId xmlns:a16="http://schemas.microsoft.com/office/drawing/2014/main" id="{61F029E0-AF46-403E-A8FD-01F8D2AE4D72}"/>
                    </a:ext>
                  </a:extLst>
                </p:cNvPr>
                <p:cNvSpPr>
                  <a:spLocks/>
                </p:cNvSpPr>
                <p:nvPr>
                  <p:custDataLst>
                    <p:tags r:id="rId94"/>
                  </p:custDataLst>
                </p:nvPr>
              </p:nvSpPr>
              <p:spPr bwMode="auto">
                <a:xfrm>
                  <a:off x="4148467" y="5125813"/>
                  <a:ext cx="5086" cy="15257"/>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7" name="Freeform 190">
                  <a:extLst>
                    <a:ext uri="{FF2B5EF4-FFF2-40B4-BE49-F238E27FC236}">
                      <a16:creationId xmlns:a16="http://schemas.microsoft.com/office/drawing/2014/main" id="{8AFAE77A-594D-4D3D-B10F-A1CEF4F13C6B}"/>
                    </a:ext>
                  </a:extLst>
                </p:cNvPr>
                <p:cNvSpPr>
                  <a:spLocks/>
                </p:cNvSpPr>
                <p:nvPr>
                  <p:custDataLst>
                    <p:tags r:id="rId95"/>
                  </p:custDataLst>
                </p:nvPr>
              </p:nvSpPr>
              <p:spPr bwMode="auto">
                <a:xfrm>
                  <a:off x="3891633" y="5130899"/>
                  <a:ext cx="58486" cy="35601"/>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8" name="Freeform 191">
                  <a:extLst>
                    <a:ext uri="{FF2B5EF4-FFF2-40B4-BE49-F238E27FC236}">
                      <a16:creationId xmlns:a16="http://schemas.microsoft.com/office/drawing/2014/main" id="{0054D61A-48B9-4481-9ED2-1DF701C28859}"/>
                    </a:ext>
                  </a:extLst>
                </p:cNvPr>
                <p:cNvSpPr>
                  <a:spLocks/>
                </p:cNvSpPr>
                <p:nvPr>
                  <p:custDataLst>
                    <p:tags r:id="rId96"/>
                  </p:custDataLst>
                </p:nvPr>
              </p:nvSpPr>
              <p:spPr bwMode="auto">
                <a:xfrm>
                  <a:off x="4283242" y="5873429"/>
                  <a:ext cx="2542" cy="22887"/>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99" name="Freeform 192">
                  <a:extLst>
                    <a:ext uri="{FF2B5EF4-FFF2-40B4-BE49-F238E27FC236}">
                      <a16:creationId xmlns:a16="http://schemas.microsoft.com/office/drawing/2014/main" id="{F8B38E83-DBD0-49D0-81DC-BCC32F3BFD5B}"/>
                    </a:ext>
                  </a:extLst>
                </p:cNvPr>
                <p:cNvSpPr>
                  <a:spLocks/>
                </p:cNvSpPr>
                <p:nvPr>
                  <p:custDataLst>
                    <p:tags r:id="rId97"/>
                  </p:custDataLst>
                </p:nvPr>
              </p:nvSpPr>
              <p:spPr bwMode="auto">
                <a:xfrm>
                  <a:off x="3060100" y="5082584"/>
                  <a:ext cx="1632550" cy="1454546"/>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0" name="Freeform 279">
                  <a:extLst>
                    <a:ext uri="{FF2B5EF4-FFF2-40B4-BE49-F238E27FC236}">
                      <a16:creationId xmlns:a16="http://schemas.microsoft.com/office/drawing/2014/main" id="{F347E30A-683D-43F8-8602-F4D8B5B85E88}"/>
                    </a:ext>
                  </a:extLst>
                </p:cNvPr>
                <p:cNvSpPr>
                  <a:spLocks/>
                </p:cNvSpPr>
                <p:nvPr>
                  <p:custDataLst>
                    <p:tags r:id="rId98"/>
                  </p:custDataLst>
                </p:nvPr>
              </p:nvSpPr>
              <p:spPr bwMode="auto">
                <a:xfrm>
                  <a:off x="4346814" y="4690976"/>
                  <a:ext cx="371265" cy="406866"/>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201" name="Freeform 280">
                  <a:extLst>
                    <a:ext uri="{FF2B5EF4-FFF2-40B4-BE49-F238E27FC236}">
                      <a16:creationId xmlns:a16="http://schemas.microsoft.com/office/drawing/2014/main" id="{E142CDC3-2AEA-446F-9F47-4D36E9528C39}"/>
                    </a:ext>
                  </a:extLst>
                </p:cNvPr>
                <p:cNvSpPr>
                  <a:spLocks/>
                </p:cNvSpPr>
                <p:nvPr>
                  <p:custDataLst>
                    <p:tags r:id="rId99"/>
                  </p:custDataLst>
                </p:nvPr>
              </p:nvSpPr>
              <p:spPr bwMode="auto">
                <a:xfrm>
                  <a:off x="4654507" y="4665547"/>
                  <a:ext cx="170374" cy="205975"/>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28" name="Group 27">
              <a:extLst>
                <a:ext uri="{FF2B5EF4-FFF2-40B4-BE49-F238E27FC236}">
                  <a16:creationId xmlns:a16="http://schemas.microsoft.com/office/drawing/2014/main" id="{31F92B85-F21F-4966-A96C-CC98F7A9688D}"/>
                </a:ext>
              </a:extLst>
            </p:cNvPr>
            <p:cNvGrpSpPr/>
            <p:nvPr/>
          </p:nvGrpSpPr>
          <p:grpSpPr>
            <a:xfrm>
              <a:off x="3342413" y="2124320"/>
              <a:ext cx="2517661" cy="1945754"/>
              <a:chOff x="1821703" y="3045711"/>
              <a:chExt cx="3033693" cy="2344565"/>
            </a:xfrm>
          </p:grpSpPr>
          <p:sp>
            <p:nvSpPr>
              <p:cNvPr id="79" name="Freeform 275">
                <a:extLst>
                  <a:ext uri="{FF2B5EF4-FFF2-40B4-BE49-F238E27FC236}">
                    <a16:creationId xmlns:a16="http://schemas.microsoft.com/office/drawing/2014/main" id="{D5EF2B1C-B87E-4AB5-9AE5-1269895FF120}"/>
                  </a:ext>
                </a:extLst>
              </p:cNvPr>
              <p:cNvSpPr>
                <a:spLocks/>
              </p:cNvSpPr>
              <p:nvPr>
                <p:custDataLst>
                  <p:tags r:id="rId5"/>
                </p:custDataLst>
              </p:nvPr>
            </p:nvSpPr>
            <p:spPr bwMode="auto">
              <a:xfrm>
                <a:off x="2152281" y="3249144"/>
                <a:ext cx="213605" cy="267007"/>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80" name="Group 79">
                <a:extLst>
                  <a:ext uri="{FF2B5EF4-FFF2-40B4-BE49-F238E27FC236}">
                    <a16:creationId xmlns:a16="http://schemas.microsoft.com/office/drawing/2014/main" id="{544FE62D-E3C8-4C7C-9E90-75A001618374}"/>
                  </a:ext>
                </a:extLst>
              </p:cNvPr>
              <p:cNvGrpSpPr/>
              <p:nvPr/>
            </p:nvGrpSpPr>
            <p:grpSpPr>
              <a:xfrm>
                <a:off x="1821703" y="3045711"/>
                <a:ext cx="3033693" cy="2344565"/>
                <a:chOff x="1821703" y="3045711"/>
                <a:chExt cx="3033693" cy="2344565"/>
              </a:xfrm>
            </p:grpSpPr>
            <p:grpSp>
              <p:nvGrpSpPr>
                <p:cNvPr id="81" name="Group 19">
                  <a:extLst>
                    <a:ext uri="{FF2B5EF4-FFF2-40B4-BE49-F238E27FC236}">
                      <a16:creationId xmlns:a16="http://schemas.microsoft.com/office/drawing/2014/main" id="{3EA7C207-E75D-4083-AA88-4EC4F0DF7F20}"/>
                    </a:ext>
                  </a:extLst>
                </p:cNvPr>
                <p:cNvGrpSpPr>
                  <a:grpSpLocks/>
                </p:cNvGrpSpPr>
                <p:nvPr>
                  <p:custDataLst>
                    <p:tags r:id="rId6"/>
                  </p:custDataLst>
                </p:nvPr>
              </p:nvGrpSpPr>
              <p:grpSpPr bwMode="auto">
                <a:xfrm>
                  <a:off x="2716808" y="4177308"/>
                  <a:ext cx="757788" cy="340750"/>
                  <a:chOff x="4488" y="2394"/>
                  <a:chExt cx="358" cy="124"/>
                </a:xfrm>
                <a:solidFill>
                  <a:schemeClr val="bg1">
                    <a:lumMod val="85000"/>
                  </a:schemeClr>
                </a:solidFill>
              </p:grpSpPr>
              <p:sp>
                <p:nvSpPr>
                  <p:cNvPr id="159" name="Freeform 20">
                    <a:extLst>
                      <a:ext uri="{FF2B5EF4-FFF2-40B4-BE49-F238E27FC236}">
                        <a16:creationId xmlns:a16="http://schemas.microsoft.com/office/drawing/2014/main" id="{75F6406C-BC1C-421B-BFEB-C8ABE2CC169F}"/>
                      </a:ext>
                    </a:extLst>
                  </p:cNvPr>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1">
                    <a:extLst>
                      <a:ext uri="{FF2B5EF4-FFF2-40B4-BE49-F238E27FC236}">
                        <a16:creationId xmlns:a16="http://schemas.microsoft.com/office/drawing/2014/main" id="{E9F28E38-43EF-46BC-8432-2D6F599AE4DE}"/>
                      </a:ext>
                    </a:extLst>
                  </p:cNvPr>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82" name="Freeform 24">
                  <a:extLst>
                    <a:ext uri="{FF2B5EF4-FFF2-40B4-BE49-F238E27FC236}">
                      <a16:creationId xmlns:a16="http://schemas.microsoft.com/office/drawing/2014/main" id="{E66FDDC4-630E-47ED-A738-44104973A286}"/>
                    </a:ext>
                  </a:extLst>
                </p:cNvPr>
                <p:cNvSpPr>
                  <a:spLocks/>
                </p:cNvSpPr>
                <p:nvPr>
                  <p:custDataLst>
                    <p:tags r:id="rId7"/>
                  </p:custDataLst>
                </p:nvPr>
              </p:nvSpPr>
              <p:spPr bwMode="auto">
                <a:xfrm>
                  <a:off x="2584576" y="3539036"/>
                  <a:ext cx="333121" cy="729817"/>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3" name="Freeform 37">
                  <a:extLst>
                    <a:ext uri="{FF2B5EF4-FFF2-40B4-BE49-F238E27FC236}">
                      <a16:creationId xmlns:a16="http://schemas.microsoft.com/office/drawing/2014/main" id="{E11D432B-40AA-4530-BF00-ACCAEF17A3D3}"/>
                    </a:ext>
                  </a:extLst>
                </p:cNvPr>
                <p:cNvSpPr>
                  <a:spLocks/>
                </p:cNvSpPr>
                <p:nvPr>
                  <p:custDataLst>
                    <p:tags r:id="rId8"/>
                  </p:custDataLst>
                </p:nvPr>
              </p:nvSpPr>
              <p:spPr bwMode="auto">
                <a:xfrm>
                  <a:off x="3268619" y="4299368"/>
                  <a:ext cx="71202" cy="91545"/>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4" name="Freeform 77">
                  <a:extLst>
                    <a:ext uri="{FF2B5EF4-FFF2-40B4-BE49-F238E27FC236}">
                      <a16:creationId xmlns:a16="http://schemas.microsoft.com/office/drawing/2014/main" id="{249CF507-3A58-4C46-8559-D720A98A49D2}"/>
                    </a:ext>
                  </a:extLst>
                </p:cNvPr>
                <p:cNvSpPr>
                  <a:spLocks/>
                </p:cNvSpPr>
                <p:nvPr>
                  <p:custDataLst>
                    <p:tags r:id="rId9"/>
                  </p:custDataLst>
                </p:nvPr>
              </p:nvSpPr>
              <p:spPr bwMode="auto">
                <a:xfrm>
                  <a:off x="4082351" y="4151879"/>
                  <a:ext cx="15257" cy="91545"/>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5" name="Freeform 80">
                  <a:extLst>
                    <a:ext uri="{FF2B5EF4-FFF2-40B4-BE49-F238E27FC236}">
                      <a16:creationId xmlns:a16="http://schemas.microsoft.com/office/drawing/2014/main" id="{04ABD450-9EA9-4C56-A53F-D5E7B11B0731}"/>
                    </a:ext>
                  </a:extLst>
                </p:cNvPr>
                <p:cNvSpPr>
                  <a:spLocks/>
                </p:cNvSpPr>
                <p:nvPr>
                  <p:custDataLst>
                    <p:tags r:id="rId10"/>
                  </p:custDataLst>
                </p:nvPr>
              </p:nvSpPr>
              <p:spPr bwMode="auto">
                <a:xfrm>
                  <a:off x="4184068" y="4134077"/>
                  <a:ext cx="2544" cy="89003"/>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6" name="Freeform 81">
                  <a:extLst>
                    <a:ext uri="{FF2B5EF4-FFF2-40B4-BE49-F238E27FC236}">
                      <a16:creationId xmlns:a16="http://schemas.microsoft.com/office/drawing/2014/main" id="{B65C56DF-7162-420E-B3C6-CD9F62631FCA}"/>
                    </a:ext>
                  </a:extLst>
                </p:cNvPr>
                <p:cNvSpPr>
                  <a:spLocks/>
                </p:cNvSpPr>
                <p:nvPr>
                  <p:custDataLst>
                    <p:tags r:id="rId11"/>
                  </p:custDataLst>
                </p:nvPr>
              </p:nvSpPr>
              <p:spPr bwMode="auto">
                <a:xfrm>
                  <a:off x="4278156" y="4045076"/>
                  <a:ext cx="10172" cy="91545"/>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7" name="Freeform 82">
                  <a:extLst>
                    <a:ext uri="{FF2B5EF4-FFF2-40B4-BE49-F238E27FC236}">
                      <a16:creationId xmlns:a16="http://schemas.microsoft.com/office/drawing/2014/main" id="{3A8B78A5-BB0F-45EC-9C4C-FF248BA7D6E2}"/>
                    </a:ext>
                  </a:extLst>
                </p:cNvPr>
                <p:cNvSpPr>
                  <a:spLocks/>
                </p:cNvSpPr>
                <p:nvPr>
                  <p:custDataLst>
                    <p:tags r:id="rId12"/>
                  </p:custDataLst>
                </p:nvPr>
              </p:nvSpPr>
              <p:spPr bwMode="auto">
                <a:xfrm>
                  <a:off x="4458702" y="3867073"/>
                  <a:ext cx="7630" cy="91545"/>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8" name="Freeform 87">
                  <a:extLst>
                    <a:ext uri="{FF2B5EF4-FFF2-40B4-BE49-F238E27FC236}">
                      <a16:creationId xmlns:a16="http://schemas.microsoft.com/office/drawing/2014/main" id="{01047365-B02E-47CC-8200-F4BE6FC793DC}"/>
                    </a:ext>
                  </a:extLst>
                </p:cNvPr>
                <p:cNvSpPr>
                  <a:spLocks/>
                </p:cNvSpPr>
                <p:nvPr>
                  <p:custDataLst>
                    <p:tags r:id="rId13"/>
                  </p:custDataLst>
                </p:nvPr>
              </p:nvSpPr>
              <p:spPr bwMode="auto">
                <a:xfrm>
                  <a:off x="4804538" y="5141071"/>
                  <a:ext cx="50858" cy="91545"/>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89" name="Freeform 104">
                  <a:extLst>
                    <a:ext uri="{FF2B5EF4-FFF2-40B4-BE49-F238E27FC236}">
                      <a16:creationId xmlns:a16="http://schemas.microsoft.com/office/drawing/2014/main" id="{B2C11821-5406-47A0-BC8F-1D36969C136C}"/>
                    </a:ext>
                  </a:extLst>
                </p:cNvPr>
                <p:cNvSpPr>
                  <a:spLocks/>
                </p:cNvSpPr>
                <p:nvPr>
                  <p:custDataLst>
                    <p:tags r:id="rId14"/>
                  </p:custDataLst>
                </p:nvPr>
              </p:nvSpPr>
              <p:spPr bwMode="auto">
                <a:xfrm>
                  <a:off x="2396401" y="3884872"/>
                  <a:ext cx="10172" cy="91545"/>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0" name="Line 177">
                  <a:extLst>
                    <a:ext uri="{FF2B5EF4-FFF2-40B4-BE49-F238E27FC236}">
                      <a16:creationId xmlns:a16="http://schemas.microsoft.com/office/drawing/2014/main" id="{42E830A2-3F50-4814-B923-2A5B6867F2B9}"/>
                    </a:ext>
                  </a:extLst>
                </p:cNvPr>
                <p:cNvSpPr>
                  <a:spLocks noChangeShapeType="1"/>
                </p:cNvSpPr>
                <p:nvPr>
                  <p:custDataLst>
                    <p:tags r:id="rId15"/>
                  </p:custDataLst>
                </p:nvPr>
              </p:nvSpPr>
              <p:spPr bwMode="auto">
                <a:xfrm flipH="1" flipV="1">
                  <a:off x="4486675" y="5336876"/>
                  <a:ext cx="10172" cy="53400"/>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1" name="Freeform 178">
                  <a:extLst>
                    <a:ext uri="{FF2B5EF4-FFF2-40B4-BE49-F238E27FC236}">
                      <a16:creationId xmlns:a16="http://schemas.microsoft.com/office/drawing/2014/main" id="{AC66E9A8-A64D-4AF4-8144-BEE1A57DA706}"/>
                    </a:ext>
                  </a:extLst>
                </p:cNvPr>
                <p:cNvSpPr>
                  <a:spLocks/>
                </p:cNvSpPr>
                <p:nvPr>
                  <p:custDataLst>
                    <p:tags r:id="rId16"/>
                  </p:custDataLst>
                </p:nvPr>
              </p:nvSpPr>
              <p:spPr bwMode="auto">
                <a:xfrm>
                  <a:off x="4486675" y="5311447"/>
                  <a:ext cx="10172" cy="25429"/>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2" name="Line 179">
                  <a:extLst>
                    <a:ext uri="{FF2B5EF4-FFF2-40B4-BE49-F238E27FC236}">
                      <a16:creationId xmlns:a16="http://schemas.microsoft.com/office/drawing/2014/main" id="{6F974911-950D-44A4-B592-D81A09AA20CB}"/>
                    </a:ext>
                  </a:extLst>
                </p:cNvPr>
                <p:cNvSpPr>
                  <a:spLocks noChangeShapeType="1"/>
                </p:cNvSpPr>
                <p:nvPr>
                  <p:custDataLst>
                    <p:tags r:id="rId17"/>
                  </p:custDataLst>
                </p:nvPr>
              </p:nvSpPr>
              <p:spPr bwMode="auto">
                <a:xfrm flipV="1">
                  <a:off x="4496847" y="5291103"/>
                  <a:ext cx="0" cy="20343"/>
                </a:xfrm>
                <a:prstGeom prst="line">
                  <a:avLst/>
                </a:prstGeom>
                <a:solidFill>
                  <a:schemeClr val="bg1">
                    <a:lumMod val="85000"/>
                  </a:schemeClr>
                </a:solidFill>
                <a:ln w="9525">
                  <a:solidFill>
                    <a:srgbClr val="FFFFFF"/>
                  </a:solidFill>
                  <a:round/>
                  <a:headEnd/>
                  <a:tailEnd/>
                </a:ln>
              </p:spPr>
              <p:txBody>
                <a:bodyPr/>
                <a:lstStyle/>
                <a:p>
                  <a:endParaRPr lang="en-US"/>
                </a:p>
              </p:txBody>
            </p:sp>
            <p:sp>
              <p:nvSpPr>
                <p:cNvPr id="93" name="Freeform 262">
                  <a:extLst>
                    <a:ext uri="{FF2B5EF4-FFF2-40B4-BE49-F238E27FC236}">
                      <a16:creationId xmlns:a16="http://schemas.microsoft.com/office/drawing/2014/main" id="{DD168601-B749-4B17-B623-DAD1948EBAD2}"/>
                    </a:ext>
                  </a:extLst>
                </p:cNvPr>
                <p:cNvSpPr>
                  <a:spLocks/>
                </p:cNvSpPr>
                <p:nvPr>
                  <p:custDataLst>
                    <p:tags r:id="rId18"/>
                  </p:custDataLst>
                </p:nvPr>
              </p:nvSpPr>
              <p:spPr bwMode="auto">
                <a:xfrm>
                  <a:off x="2332827" y="3129628"/>
                  <a:ext cx="353466" cy="938334"/>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94" name="Freeform 273">
                  <a:extLst>
                    <a:ext uri="{FF2B5EF4-FFF2-40B4-BE49-F238E27FC236}">
                      <a16:creationId xmlns:a16="http://schemas.microsoft.com/office/drawing/2014/main" id="{F41015E3-D3A0-460A-BD0D-A25C39E57445}"/>
                    </a:ext>
                  </a:extLst>
                </p:cNvPr>
                <p:cNvSpPr>
                  <a:spLocks/>
                </p:cNvSpPr>
                <p:nvPr>
                  <p:custDataLst>
                    <p:tags r:id="rId19"/>
                  </p:custDataLst>
                </p:nvPr>
              </p:nvSpPr>
              <p:spPr bwMode="auto">
                <a:xfrm>
                  <a:off x="1821703" y="3045711"/>
                  <a:ext cx="330579" cy="198347"/>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5" name="Freeform 274">
                  <a:extLst>
                    <a:ext uri="{FF2B5EF4-FFF2-40B4-BE49-F238E27FC236}">
                      <a16:creationId xmlns:a16="http://schemas.microsoft.com/office/drawing/2014/main" id="{203A8977-9849-4E11-9316-C9050B88BE94}"/>
                    </a:ext>
                  </a:extLst>
                </p:cNvPr>
                <p:cNvSpPr>
                  <a:spLocks/>
                </p:cNvSpPr>
                <p:nvPr>
                  <p:custDataLst>
                    <p:tags r:id="rId20"/>
                  </p:custDataLst>
                </p:nvPr>
              </p:nvSpPr>
              <p:spPr bwMode="auto">
                <a:xfrm>
                  <a:off x="2167539" y="3134714"/>
                  <a:ext cx="116974" cy="104259"/>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6" name="Freeform 276">
                  <a:extLst>
                    <a:ext uri="{FF2B5EF4-FFF2-40B4-BE49-F238E27FC236}">
                      <a16:creationId xmlns:a16="http://schemas.microsoft.com/office/drawing/2014/main" id="{2B18DCDA-B453-4C03-AE9A-7448E53AB0E4}"/>
                    </a:ext>
                  </a:extLst>
                </p:cNvPr>
                <p:cNvSpPr>
                  <a:spLocks/>
                </p:cNvSpPr>
                <p:nvPr>
                  <p:custDataLst>
                    <p:tags r:id="rId21"/>
                  </p:custDataLst>
                </p:nvPr>
              </p:nvSpPr>
              <p:spPr bwMode="auto">
                <a:xfrm>
                  <a:off x="2660864" y="3434777"/>
                  <a:ext cx="322949" cy="432295"/>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97" name="Freeform 277">
                  <a:extLst>
                    <a:ext uri="{FF2B5EF4-FFF2-40B4-BE49-F238E27FC236}">
                      <a16:creationId xmlns:a16="http://schemas.microsoft.com/office/drawing/2014/main" id="{B2121924-3E28-4700-B923-C51D013BFD32}"/>
                    </a:ext>
                  </a:extLst>
                </p:cNvPr>
                <p:cNvSpPr>
                  <a:spLocks/>
                </p:cNvSpPr>
                <p:nvPr>
                  <p:custDataLst>
                    <p:tags r:id="rId22"/>
                  </p:custDataLst>
                </p:nvPr>
              </p:nvSpPr>
              <p:spPr bwMode="auto">
                <a:xfrm>
                  <a:off x="2793095" y="3836558"/>
                  <a:ext cx="213605" cy="208519"/>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nvGrpSpPr>
                <p:cNvPr id="98" name="Group 282">
                  <a:extLst>
                    <a:ext uri="{FF2B5EF4-FFF2-40B4-BE49-F238E27FC236}">
                      <a16:creationId xmlns:a16="http://schemas.microsoft.com/office/drawing/2014/main" id="{466593DD-3A88-4B7F-B88F-D8ECC86698C0}"/>
                    </a:ext>
                  </a:extLst>
                </p:cNvPr>
                <p:cNvGrpSpPr>
                  <a:grpSpLocks/>
                </p:cNvGrpSpPr>
                <p:nvPr>
                  <p:custDataLst>
                    <p:tags r:id="rId23"/>
                  </p:custDataLst>
                </p:nvPr>
              </p:nvGrpSpPr>
              <p:grpSpPr bwMode="auto">
                <a:xfrm>
                  <a:off x="3398308" y="3615323"/>
                  <a:ext cx="373807" cy="704387"/>
                  <a:chOff x="5062" y="2295"/>
                  <a:chExt cx="177" cy="279"/>
                </a:xfrm>
                <a:solidFill>
                  <a:schemeClr val="bg1">
                    <a:lumMod val="85000"/>
                  </a:schemeClr>
                </a:solidFill>
              </p:grpSpPr>
              <p:sp>
                <p:nvSpPr>
                  <p:cNvPr id="135" name="Freeform 283">
                    <a:extLst>
                      <a:ext uri="{FF2B5EF4-FFF2-40B4-BE49-F238E27FC236}">
                        <a16:creationId xmlns:a16="http://schemas.microsoft.com/office/drawing/2014/main" id="{C03230E4-A090-4218-9F5B-701309A5C76A}"/>
                      </a:ext>
                    </a:extLst>
                  </p:cNvPr>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grpFill/>
                  <a:ln w="9525" cmpd="sng">
                    <a:solidFill>
                      <a:srgbClr val="FFFFFF"/>
                    </a:solidFill>
                    <a:prstDash val="solid"/>
                    <a:round/>
                    <a:headEnd/>
                    <a:tailEnd/>
                  </a:ln>
                </p:spPr>
                <p:txBody>
                  <a:bodyPr/>
                  <a:lstStyle/>
                  <a:p>
                    <a:endParaRPr lang="en-US"/>
                  </a:p>
                </p:txBody>
              </p:sp>
              <p:sp>
                <p:nvSpPr>
                  <p:cNvPr id="136" name="Freeform 284">
                    <a:extLst>
                      <a:ext uri="{FF2B5EF4-FFF2-40B4-BE49-F238E27FC236}">
                        <a16:creationId xmlns:a16="http://schemas.microsoft.com/office/drawing/2014/main" id="{D91FEF39-9ACF-46BD-9066-CE4806424310}"/>
                      </a:ext>
                    </a:extLst>
                  </p:cNvPr>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grpFill/>
                  <a:ln w="9525" cmpd="sng">
                    <a:solidFill>
                      <a:srgbClr val="FFFFFF"/>
                    </a:solidFill>
                    <a:prstDash val="solid"/>
                    <a:round/>
                    <a:headEnd/>
                    <a:tailEnd/>
                  </a:ln>
                </p:spPr>
                <p:txBody>
                  <a:bodyPr/>
                  <a:lstStyle/>
                  <a:p>
                    <a:endParaRPr lang="en-US"/>
                  </a:p>
                </p:txBody>
              </p:sp>
              <p:sp>
                <p:nvSpPr>
                  <p:cNvPr id="137" name="Freeform 285">
                    <a:extLst>
                      <a:ext uri="{FF2B5EF4-FFF2-40B4-BE49-F238E27FC236}">
                        <a16:creationId xmlns:a16="http://schemas.microsoft.com/office/drawing/2014/main" id="{0455B44E-9C51-4202-A663-55DF9739D065}"/>
                      </a:ext>
                    </a:extLst>
                  </p:cNvPr>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grpFill/>
                  <a:ln w="9525" cmpd="sng">
                    <a:solidFill>
                      <a:srgbClr val="FFFFFF"/>
                    </a:solidFill>
                    <a:prstDash val="solid"/>
                    <a:round/>
                    <a:headEnd/>
                    <a:tailEnd/>
                  </a:ln>
                </p:spPr>
                <p:txBody>
                  <a:bodyPr/>
                  <a:lstStyle/>
                  <a:p>
                    <a:endParaRPr lang="en-US"/>
                  </a:p>
                </p:txBody>
              </p:sp>
              <p:sp>
                <p:nvSpPr>
                  <p:cNvPr id="138" name="Freeform 286">
                    <a:extLst>
                      <a:ext uri="{FF2B5EF4-FFF2-40B4-BE49-F238E27FC236}">
                        <a16:creationId xmlns:a16="http://schemas.microsoft.com/office/drawing/2014/main" id="{02EF1652-AEC7-4B86-9767-17FD8B55B5EF}"/>
                      </a:ext>
                    </a:extLst>
                  </p:cNvPr>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grpFill/>
                  <a:ln w="9525" cmpd="sng">
                    <a:solidFill>
                      <a:srgbClr val="FFFFFF"/>
                    </a:solidFill>
                    <a:prstDash val="solid"/>
                    <a:round/>
                    <a:headEnd/>
                    <a:tailEnd/>
                  </a:ln>
                </p:spPr>
                <p:txBody>
                  <a:bodyPr/>
                  <a:lstStyle/>
                  <a:p>
                    <a:endParaRPr lang="en-US"/>
                  </a:p>
                </p:txBody>
              </p:sp>
              <p:sp>
                <p:nvSpPr>
                  <p:cNvPr id="139" name="Freeform 287">
                    <a:extLst>
                      <a:ext uri="{FF2B5EF4-FFF2-40B4-BE49-F238E27FC236}">
                        <a16:creationId xmlns:a16="http://schemas.microsoft.com/office/drawing/2014/main" id="{79E9BE82-CBF6-4833-9EB1-9B20D463EDAE}"/>
                      </a:ext>
                    </a:extLst>
                  </p:cNvPr>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grpFill/>
                  <a:ln w="9525" cmpd="sng">
                    <a:solidFill>
                      <a:srgbClr val="FFFFFF"/>
                    </a:solidFill>
                    <a:prstDash val="solid"/>
                    <a:round/>
                    <a:headEnd/>
                    <a:tailEnd/>
                  </a:ln>
                </p:spPr>
                <p:txBody>
                  <a:bodyPr/>
                  <a:lstStyle/>
                  <a:p>
                    <a:endParaRPr lang="en-US"/>
                  </a:p>
                </p:txBody>
              </p:sp>
              <p:sp>
                <p:nvSpPr>
                  <p:cNvPr id="140" name="Freeform 288">
                    <a:extLst>
                      <a:ext uri="{FF2B5EF4-FFF2-40B4-BE49-F238E27FC236}">
                        <a16:creationId xmlns:a16="http://schemas.microsoft.com/office/drawing/2014/main" id="{410039AA-63B1-4F54-8A48-0B191EB13649}"/>
                      </a:ext>
                    </a:extLst>
                  </p:cNvPr>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grpFill/>
                  <a:ln w="9525" cmpd="sng">
                    <a:solidFill>
                      <a:srgbClr val="FFFFFF"/>
                    </a:solidFill>
                    <a:prstDash val="solid"/>
                    <a:round/>
                    <a:headEnd/>
                    <a:tailEnd/>
                  </a:ln>
                </p:spPr>
                <p:txBody>
                  <a:bodyPr/>
                  <a:lstStyle/>
                  <a:p>
                    <a:endParaRPr lang="en-US"/>
                  </a:p>
                </p:txBody>
              </p:sp>
              <p:sp>
                <p:nvSpPr>
                  <p:cNvPr id="141" name="Freeform 289">
                    <a:extLst>
                      <a:ext uri="{FF2B5EF4-FFF2-40B4-BE49-F238E27FC236}">
                        <a16:creationId xmlns:a16="http://schemas.microsoft.com/office/drawing/2014/main" id="{4A0640D0-7B6D-469F-8FC5-7A282A2A85B8}"/>
                      </a:ext>
                    </a:extLst>
                  </p:cNvPr>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grpFill/>
                  <a:ln w="9525" cmpd="sng">
                    <a:solidFill>
                      <a:srgbClr val="FFFFFF"/>
                    </a:solidFill>
                    <a:prstDash val="solid"/>
                    <a:round/>
                    <a:headEnd/>
                    <a:tailEnd/>
                  </a:ln>
                </p:spPr>
                <p:txBody>
                  <a:bodyPr/>
                  <a:lstStyle/>
                  <a:p>
                    <a:endParaRPr lang="en-US"/>
                  </a:p>
                </p:txBody>
              </p:sp>
              <p:sp>
                <p:nvSpPr>
                  <p:cNvPr id="142" name="Freeform 290">
                    <a:extLst>
                      <a:ext uri="{FF2B5EF4-FFF2-40B4-BE49-F238E27FC236}">
                        <a16:creationId xmlns:a16="http://schemas.microsoft.com/office/drawing/2014/main" id="{CEFE0153-115F-4053-8826-46A70F75F1C8}"/>
                      </a:ext>
                    </a:extLst>
                  </p:cNvPr>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grpFill/>
                  <a:ln w="9525" cmpd="sng">
                    <a:solidFill>
                      <a:srgbClr val="FFFFFF"/>
                    </a:solidFill>
                    <a:prstDash val="solid"/>
                    <a:round/>
                    <a:headEnd/>
                    <a:tailEnd/>
                  </a:ln>
                </p:spPr>
                <p:txBody>
                  <a:bodyPr/>
                  <a:lstStyle/>
                  <a:p>
                    <a:endParaRPr lang="en-US"/>
                  </a:p>
                </p:txBody>
              </p:sp>
              <p:sp>
                <p:nvSpPr>
                  <p:cNvPr id="143" name="Freeform 291">
                    <a:extLst>
                      <a:ext uri="{FF2B5EF4-FFF2-40B4-BE49-F238E27FC236}">
                        <a16:creationId xmlns:a16="http://schemas.microsoft.com/office/drawing/2014/main" id="{E8F0CF83-CF2A-4E70-8014-418ABB67DB3F}"/>
                      </a:ext>
                    </a:extLst>
                  </p:cNvPr>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grpFill/>
                  <a:ln w="9525" cmpd="sng">
                    <a:solidFill>
                      <a:srgbClr val="FFFFFF"/>
                    </a:solidFill>
                    <a:prstDash val="solid"/>
                    <a:round/>
                    <a:headEnd/>
                    <a:tailEnd/>
                  </a:ln>
                </p:spPr>
                <p:txBody>
                  <a:bodyPr/>
                  <a:lstStyle/>
                  <a:p>
                    <a:endParaRPr lang="en-US"/>
                  </a:p>
                </p:txBody>
              </p:sp>
              <p:sp>
                <p:nvSpPr>
                  <p:cNvPr id="144" name="Freeform 292">
                    <a:extLst>
                      <a:ext uri="{FF2B5EF4-FFF2-40B4-BE49-F238E27FC236}">
                        <a16:creationId xmlns:a16="http://schemas.microsoft.com/office/drawing/2014/main" id="{044D1E64-1252-4F44-B4F8-F2E00152AA15}"/>
                      </a:ext>
                    </a:extLst>
                  </p:cNvPr>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grpFill/>
                  <a:ln w="9525" cmpd="sng">
                    <a:solidFill>
                      <a:srgbClr val="FFFFFF"/>
                    </a:solidFill>
                    <a:prstDash val="solid"/>
                    <a:round/>
                    <a:headEnd/>
                    <a:tailEnd/>
                  </a:ln>
                </p:spPr>
                <p:txBody>
                  <a:bodyPr/>
                  <a:lstStyle/>
                  <a:p>
                    <a:endParaRPr lang="en-US"/>
                  </a:p>
                </p:txBody>
              </p:sp>
              <p:sp>
                <p:nvSpPr>
                  <p:cNvPr id="145" name="Freeform 293">
                    <a:extLst>
                      <a:ext uri="{FF2B5EF4-FFF2-40B4-BE49-F238E27FC236}">
                        <a16:creationId xmlns:a16="http://schemas.microsoft.com/office/drawing/2014/main" id="{417222AA-AA35-44F0-BB19-98AB3D834BA4}"/>
                      </a:ext>
                    </a:extLst>
                  </p:cNvPr>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grpFill/>
                  <a:ln w="9525" cmpd="sng">
                    <a:solidFill>
                      <a:srgbClr val="FFFFFF"/>
                    </a:solidFill>
                    <a:prstDash val="solid"/>
                    <a:round/>
                    <a:headEnd/>
                    <a:tailEnd/>
                  </a:ln>
                </p:spPr>
                <p:txBody>
                  <a:bodyPr/>
                  <a:lstStyle/>
                  <a:p>
                    <a:endParaRPr lang="en-US"/>
                  </a:p>
                </p:txBody>
              </p:sp>
              <p:sp>
                <p:nvSpPr>
                  <p:cNvPr id="146" name="Freeform 294">
                    <a:extLst>
                      <a:ext uri="{FF2B5EF4-FFF2-40B4-BE49-F238E27FC236}">
                        <a16:creationId xmlns:a16="http://schemas.microsoft.com/office/drawing/2014/main" id="{5BBC835B-6ADA-4874-8315-2C6786ED527F}"/>
                      </a:ext>
                    </a:extLst>
                  </p:cNvPr>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grpFill/>
                  <a:ln w="9525" cmpd="sng">
                    <a:solidFill>
                      <a:srgbClr val="FFFFFF"/>
                    </a:solidFill>
                    <a:prstDash val="solid"/>
                    <a:round/>
                    <a:headEnd/>
                    <a:tailEnd/>
                  </a:ln>
                </p:spPr>
                <p:txBody>
                  <a:bodyPr/>
                  <a:lstStyle/>
                  <a:p>
                    <a:endParaRPr lang="en-US"/>
                  </a:p>
                </p:txBody>
              </p:sp>
              <p:sp>
                <p:nvSpPr>
                  <p:cNvPr id="147" name="Freeform 295">
                    <a:extLst>
                      <a:ext uri="{FF2B5EF4-FFF2-40B4-BE49-F238E27FC236}">
                        <a16:creationId xmlns:a16="http://schemas.microsoft.com/office/drawing/2014/main" id="{B99EE8EF-C990-4A31-9304-55677CBFC43C}"/>
                      </a:ext>
                    </a:extLst>
                  </p:cNvPr>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grpFill/>
                  <a:ln w="9525" cmpd="sng">
                    <a:solidFill>
                      <a:srgbClr val="FFFFFF"/>
                    </a:solidFill>
                    <a:prstDash val="solid"/>
                    <a:round/>
                    <a:headEnd/>
                    <a:tailEnd/>
                  </a:ln>
                </p:spPr>
                <p:txBody>
                  <a:bodyPr/>
                  <a:lstStyle/>
                  <a:p>
                    <a:endParaRPr lang="en-US"/>
                  </a:p>
                </p:txBody>
              </p:sp>
              <p:sp>
                <p:nvSpPr>
                  <p:cNvPr id="148" name="Freeform 296">
                    <a:extLst>
                      <a:ext uri="{FF2B5EF4-FFF2-40B4-BE49-F238E27FC236}">
                        <a16:creationId xmlns:a16="http://schemas.microsoft.com/office/drawing/2014/main" id="{2E07AF19-C79B-4352-853C-6E06CA08E96C}"/>
                      </a:ext>
                    </a:extLst>
                  </p:cNvPr>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grpFill/>
                  <a:ln w="9525" cmpd="sng">
                    <a:solidFill>
                      <a:srgbClr val="FFFFFF"/>
                    </a:solidFill>
                    <a:prstDash val="solid"/>
                    <a:round/>
                    <a:headEnd/>
                    <a:tailEnd/>
                  </a:ln>
                </p:spPr>
                <p:txBody>
                  <a:bodyPr/>
                  <a:lstStyle/>
                  <a:p>
                    <a:endParaRPr lang="en-US"/>
                  </a:p>
                </p:txBody>
              </p:sp>
              <p:sp>
                <p:nvSpPr>
                  <p:cNvPr id="149" name="Freeform 297">
                    <a:extLst>
                      <a:ext uri="{FF2B5EF4-FFF2-40B4-BE49-F238E27FC236}">
                        <a16:creationId xmlns:a16="http://schemas.microsoft.com/office/drawing/2014/main" id="{A5856875-D645-4476-B3AE-FFCE2E64E71A}"/>
                      </a:ext>
                    </a:extLst>
                  </p:cNvPr>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grpFill/>
                  <a:ln w="9525" cmpd="sng">
                    <a:solidFill>
                      <a:srgbClr val="FFFFFF"/>
                    </a:solidFill>
                    <a:prstDash val="solid"/>
                    <a:round/>
                    <a:headEnd/>
                    <a:tailEnd/>
                  </a:ln>
                </p:spPr>
                <p:txBody>
                  <a:bodyPr/>
                  <a:lstStyle/>
                  <a:p>
                    <a:endParaRPr lang="en-US"/>
                  </a:p>
                </p:txBody>
              </p:sp>
              <p:sp>
                <p:nvSpPr>
                  <p:cNvPr id="150" name="Line 298">
                    <a:extLst>
                      <a:ext uri="{FF2B5EF4-FFF2-40B4-BE49-F238E27FC236}">
                        <a16:creationId xmlns:a16="http://schemas.microsoft.com/office/drawing/2014/main" id="{8F19F40C-EF8D-4C38-B754-DBD743D37BE7}"/>
                      </a:ext>
                    </a:extLst>
                  </p:cNvPr>
                  <p:cNvSpPr>
                    <a:spLocks noChangeShapeType="1"/>
                  </p:cNvSpPr>
                  <p:nvPr/>
                </p:nvSpPr>
                <p:spPr bwMode="auto">
                  <a:xfrm>
                    <a:off x="5180" y="2449"/>
                    <a:ext cx="1" cy="10"/>
                  </a:xfrm>
                  <a:prstGeom prst="line">
                    <a:avLst/>
                  </a:prstGeom>
                  <a:grpFill/>
                  <a:ln w="9525">
                    <a:solidFill>
                      <a:srgbClr val="FFFFFF"/>
                    </a:solidFill>
                    <a:round/>
                    <a:headEnd/>
                    <a:tailEnd/>
                  </a:ln>
                </p:spPr>
                <p:txBody>
                  <a:bodyPr/>
                  <a:lstStyle/>
                  <a:p>
                    <a:endParaRPr lang="en-US"/>
                  </a:p>
                </p:txBody>
              </p:sp>
              <p:sp>
                <p:nvSpPr>
                  <p:cNvPr id="151" name="Freeform 299">
                    <a:extLst>
                      <a:ext uri="{FF2B5EF4-FFF2-40B4-BE49-F238E27FC236}">
                        <a16:creationId xmlns:a16="http://schemas.microsoft.com/office/drawing/2014/main" id="{ABF31EEA-1749-4A5A-B680-EB42B1D6ECC0}"/>
                      </a:ext>
                    </a:extLst>
                  </p:cNvPr>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grpFill/>
                  <a:ln w="9525" cmpd="sng">
                    <a:solidFill>
                      <a:srgbClr val="FFFFFF"/>
                    </a:solidFill>
                    <a:prstDash val="solid"/>
                    <a:round/>
                    <a:headEnd/>
                    <a:tailEnd/>
                  </a:ln>
                </p:spPr>
                <p:txBody>
                  <a:bodyPr/>
                  <a:lstStyle/>
                  <a:p>
                    <a:endParaRPr lang="en-US"/>
                  </a:p>
                </p:txBody>
              </p:sp>
              <p:sp>
                <p:nvSpPr>
                  <p:cNvPr id="152" name="Line 300">
                    <a:extLst>
                      <a:ext uri="{FF2B5EF4-FFF2-40B4-BE49-F238E27FC236}">
                        <a16:creationId xmlns:a16="http://schemas.microsoft.com/office/drawing/2014/main" id="{0838D497-B5A5-4DEC-AE89-D93083D23F11}"/>
                      </a:ext>
                    </a:extLst>
                  </p:cNvPr>
                  <p:cNvSpPr>
                    <a:spLocks noChangeShapeType="1"/>
                  </p:cNvSpPr>
                  <p:nvPr/>
                </p:nvSpPr>
                <p:spPr bwMode="auto">
                  <a:xfrm flipH="1" flipV="1">
                    <a:off x="5178" y="2447"/>
                    <a:ext cx="6" cy="6"/>
                  </a:xfrm>
                  <a:prstGeom prst="line">
                    <a:avLst/>
                  </a:prstGeom>
                  <a:grpFill/>
                  <a:ln w="9525">
                    <a:solidFill>
                      <a:srgbClr val="FFFFFF"/>
                    </a:solidFill>
                    <a:round/>
                    <a:headEnd/>
                    <a:tailEnd/>
                  </a:ln>
                </p:spPr>
                <p:txBody>
                  <a:bodyPr/>
                  <a:lstStyle/>
                  <a:p>
                    <a:endParaRPr lang="en-US"/>
                  </a:p>
                </p:txBody>
              </p:sp>
              <p:sp>
                <p:nvSpPr>
                  <p:cNvPr id="153" name="Freeform 301">
                    <a:extLst>
                      <a:ext uri="{FF2B5EF4-FFF2-40B4-BE49-F238E27FC236}">
                        <a16:creationId xmlns:a16="http://schemas.microsoft.com/office/drawing/2014/main" id="{4E46502B-689A-489D-B497-ECB0BBA9E863}"/>
                      </a:ext>
                    </a:extLst>
                  </p:cNvPr>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grpFill/>
                  <a:ln w="9525" cmpd="sng">
                    <a:solidFill>
                      <a:srgbClr val="FFFFFF"/>
                    </a:solidFill>
                    <a:prstDash val="solid"/>
                    <a:round/>
                    <a:headEnd/>
                    <a:tailEnd/>
                  </a:ln>
                </p:spPr>
                <p:txBody>
                  <a:bodyPr/>
                  <a:lstStyle/>
                  <a:p>
                    <a:endParaRPr lang="en-US"/>
                  </a:p>
                </p:txBody>
              </p:sp>
              <p:sp>
                <p:nvSpPr>
                  <p:cNvPr id="154" name="Freeform 302">
                    <a:extLst>
                      <a:ext uri="{FF2B5EF4-FFF2-40B4-BE49-F238E27FC236}">
                        <a16:creationId xmlns:a16="http://schemas.microsoft.com/office/drawing/2014/main" id="{1C5C15E8-1CE4-48B4-9C2C-60E08E8D920C}"/>
                      </a:ext>
                    </a:extLst>
                  </p:cNvPr>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grpFill/>
                  <a:ln w="9525" cmpd="sng">
                    <a:solidFill>
                      <a:srgbClr val="FFFFFF"/>
                    </a:solidFill>
                    <a:prstDash val="solid"/>
                    <a:round/>
                    <a:headEnd/>
                    <a:tailEnd/>
                  </a:ln>
                </p:spPr>
                <p:txBody>
                  <a:bodyPr/>
                  <a:lstStyle/>
                  <a:p>
                    <a:endParaRPr lang="en-US"/>
                  </a:p>
                </p:txBody>
              </p:sp>
              <p:sp>
                <p:nvSpPr>
                  <p:cNvPr id="155" name="Freeform 303">
                    <a:extLst>
                      <a:ext uri="{FF2B5EF4-FFF2-40B4-BE49-F238E27FC236}">
                        <a16:creationId xmlns:a16="http://schemas.microsoft.com/office/drawing/2014/main" id="{D53DB2E8-19E6-4581-967D-0B312C23C78C}"/>
                      </a:ext>
                    </a:extLst>
                  </p:cNvPr>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grpFill/>
                  <a:ln w="9525" cmpd="sng">
                    <a:solidFill>
                      <a:srgbClr val="FFFFFF"/>
                    </a:solidFill>
                    <a:prstDash val="solid"/>
                    <a:round/>
                    <a:headEnd/>
                    <a:tailEnd/>
                  </a:ln>
                </p:spPr>
                <p:txBody>
                  <a:bodyPr/>
                  <a:lstStyle/>
                  <a:p>
                    <a:endParaRPr lang="en-US"/>
                  </a:p>
                </p:txBody>
              </p:sp>
              <p:sp>
                <p:nvSpPr>
                  <p:cNvPr id="156" name="Freeform 304">
                    <a:extLst>
                      <a:ext uri="{FF2B5EF4-FFF2-40B4-BE49-F238E27FC236}">
                        <a16:creationId xmlns:a16="http://schemas.microsoft.com/office/drawing/2014/main" id="{1E65786F-AAC5-49DE-9B8D-0CA91484C0C6}"/>
                      </a:ext>
                    </a:extLst>
                  </p:cNvPr>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grpFill/>
                  <a:ln w="9525" cmpd="sng">
                    <a:solidFill>
                      <a:srgbClr val="FFFFFF"/>
                    </a:solidFill>
                    <a:prstDash val="solid"/>
                    <a:round/>
                    <a:headEnd/>
                    <a:tailEnd/>
                  </a:ln>
                </p:spPr>
                <p:txBody>
                  <a:bodyPr/>
                  <a:lstStyle/>
                  <a:p>
                    <a:endParaRPr lang="en-US"/>
                  </a:p>
                </p:txBody>
              </p:sp>
              <p:sp>
                <p:nvSpPr>
                  <p:cNvPr id="157" name="Freeform 305">
                    <a:extLst>
                      <a:ext uri="{FF2B5EF4-FFF2-40B4-BE49-F238E27FC236}">
                        <a16:creationId xmlns:a16="http://schemas.microsoft.com/office/drawing/2014/main" id="{6CA7B3B1-11A6-4D3B-9574-2599AA3B9FDB}"/>
                      </a:ext>
                    </a:extLst>
                  </p:cNvPr>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grpFill/>
                  <a:ln w="9525" cmpd="sng">
                    <a:solidFill>
                      <a:srgbClr val="FFFFFF"/>
                    </a:solidFill>
                    <a:prstDash val="solid"/>
                    <a:round/>
                    <a:headEnd/>
                    <a:tailEnd/>
                  </a:ln>
                </p:spPr>
                <p:txBody>
                  <a:bodyPr/>
                  <a:lstStyle/>
                  <a:p>
                    <a:endParaRPr lang="en-US"/>
                  </a:p>
                </p:txBody>
              </p:sp>
              <p:sp>
                <p:nvSpPr>
                  <p:cNvPr id="158" name="Line 306">
                    <a:extLst>
                      <a:ext uri="{FF2B5EF4-FFF2-40B4-BE49-F238E27FC236}">
                        <a16:creationId xmlns:a16="http://schemas.microsoft.com/office/drawing/2014/main" id="{F7B747DB-A901-4F47-8EF2-B45243124EDE}"/>
                      </a:ext>
                    </a:extLst>
                  </p:cNvPr>
                  <p:cNvSpPr>
                    <a:spLocks noChangeShapeType="1"/>
                  </p:cNvSpPr>
                  <p:nvPr/>
                </p:nvSpPr>
                <p:spPr bwMode="auto">
                  <a:xfrm flipV="1">
                    <a:off x="5191" y="2516"/>
                    <a:ext cx="6" cy="2"/>
                  </a:xfrm>
                  <a:prstGeom prst="line">
                    <a:avLst/>
                  </a:prstGeom>
                  <a:grpFill/>
                  <a:ln w="9525">
                    <a:solidFill>
                      <a:srgbClr val="FFFFFF"/>
                    </a:solidFill>
                    <a:round/>
                    <a:headEnd/>
                    <a:tailEnd/>
                  </a:ln>
                </p:spPr>
                <p:txBody>
                  <a:bodyPr/>
                  <a:lstStyle/>
                  <a:p>
                    <a:endParaRPr lang="en-US"/>
                  </a:p>
                </p:txBody>
              </p:sp>
            </p:grpSp>
            <p:sp>
              <p:nvSpPr>
                <p:cNvPr id="99" name="Freeform 307">
                  <a:extLst>
                    <a:ext uri="{FF2B5EF4-FFF2-40B4-BE49-F238E27FC236}">
                      <a16:creationId xmlns:a16="http://schemas.microsoft.com/office/drawing/2014/main" id="{C43FFB12-6FBE-4290-86AA-494F21208688}"/>
                    </a:ext>
                  </a:extLst>
                </p:cNvPr>
                <p:cNvSpPr>
                  <a:spLocks/>
                </p:cNvSpPr>
                <p:nvPr>
                  <p:custDataLst>
                    <p:tags r:id="rId24"/>
                  </p:custDataLst>
                </p:nvPr>
              </p:nvSpPr>
              <p:spPr bwMode="auto">
                <a:xfrm>
                  <a:off x="3950120" y="4927466"/>
                  <a:ext cx="22887" cy="89003"/>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0" name="Freeform 308">
                  <a:extLst>
                    <a:ext uri="{FF2B5EF4-FFF2-40B4-BE49-F238E27FC236}">
                      <a16:creationId xmlns:a16="http://schemas.microsoft.com/office/drawing/2014/main" id="{163A18BC-365D-4855-BDA4-330802E78FBF}"/>
                    </a:ext>
                  </a:extLst>
                </p:cNvPr>
                <p:cNvSpPr>
                  <a:spLocks/>
                </p:cNvSpPr>
                <p:nvPr>
                  <p:custDataLst>
                    <p:tags r:id="rId25"/>
                  </p:custDataLst>
                </p:nvPr>
              </p:nvSpPr>
              <p:spPr bwMode="auto">
                <a:xfrm>
                  <a:off x="4072179" y="4830835"/>
                  <a:ext cx="35601" cy="94089"/>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1" name="Freeform 309">
                  <a:extLst>
                    <a:ext uri="{FF2B5EF4-FFF2-40B4-BE49-F238E27FC236}">
                      <a16:creationId xmlns:a16="http://schemas.microsoft.com/office/drawing/2014/main" id="{AE7F4F60-1943-4861-BE65-7A704FF15632}"/>
                    </a:ext>
                  </a:extLst>
                </p:cNvPr>
                <p:cNvSpPr>
                  <a:spLocks/>
                </p:cNvSpPr>
                <p:nvPr>
                  <p:custDataLst>
                    <p:tags r:id="rId26"/>
                  </p:custDataLst>
                </p:nvPr>
              </p:nvSpPr>
              <p:spPr bwMode="auto">
                <a:xfrm>
                  <a:off x="4148467" y="4637574"/>
                  <a:ext cx="38144" cy="91545"/>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2" name="Freeform 310">
                  <a:extLst>
                    <a:ext uri="{FF2B5EF4-FFF2-40B4-BE49-F238E27FC236}">
                      <a16:creationId xmlns:a16="http://schemas.microsoft.com/office/drawing/2014/main" id="{2B0B4143-A255-4FBF-95EA-ACF109DEF8EB}"/>
                    </a:ext>
                  </a:extLst>
                </p:cNvPr>
                <p:cNvSpPr>
                  <a:spLocks/>
                </p:cNvSpPr>
                <p:nvPr>
                  <p:custDataLst>
                    <p:tags r:id="rId27"/>
                  </p:custDataLst>
                </p:nvPr>
              </p:nvSpPr>
              <p:spPr bwMode="auto">
                <a:xfrm>
                  <a:off x="4123038" y="4589260"/>
                  <a:ext cx="40687" cy="91545"/>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3" name="Freeform 311">
                  <a:extLst>
                    <a:ext uri="{FF2B5EF4-FFF2-40B4-BE49-F238E27FC236}">
                      <a16:creationId xmlns:a16="http://schemas.microsoft.com/office/drawing/2014/main" id="{6731A45A-0DD9-447B-B733-6194974307CC}"/>
                    </a:ext>
                  </a:extLst>
                </p:cNvPr>
                <p:cNvSpPr>
                  <a:spLocks/>
                </p:cNvSpPr>
                <p:nvPr>
                  <p:custDataLst>
                    <p:tags r:id="rId28"/>
                  </p:custDataLst>
                </p:nvPr>
              </p:nvSpPr>
              <p:spPr bwMode="auto">
                <a:xfrm>
                  <a:off x="3843317" y="4423969"/>
                  <a:ext cx="12715" cy="91545"/>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4" name="Freeform 312">
                  <a:extLst>
                    <a:ext uri="{FF2B5EF4-FFF2-40B4-BE49-F238E27FC236}">
                      <a16:creationId xmlns:a16="http://schemas.microsoft.com/office/drawing/2014/main" id="{B7D08E05-225E-4FD5-99D2-BF4F23F554C8}"/>
                    </a:ext>
                  </a:extLst>
                </p:cNvPr>
                <p:cNvSpPr>
                  <a:spLocks/>
                </p:cNvSpPr>
                <p:nvPr>
                  <p:custDataLst>
                    <p:tags r:id="rId29"/>
                  </p:custDataLst>
                </p:nvPr>
              </p:nvSpPr>
              <p:spPr bwMode="auto">
                <a:xfrm>
                  <a:off x="3726343" y="4640118"/>
                  <a:ext cx="48316" cy="94087"/>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5" name="Freeform 313">
                  <a:extLst>
                    <a:ext uri="{FF2B5EF4-FFF2-40B4-BE49-F238E27FC236}">
                      <a16:creationId xmlns:a16="http://schemas.microsoft.com/office/drawing/2014/main" id="{295A1403-B1B7-4349-BBF4-F8B13656C9B2}"/>
                    </a:ext>
                  </a:extLst>
                </p:cNvPr>
                <p:cNvSpPr>
                  <a:spLocks/>
                </p:cNvSpPr>
                <p:nvPr>
                  <p:custDataLst>
                    <p:tags r:id="rId30"/>
                  </p:custDataLst>
                </p:nvPr>
              </p:nvSpPr>
              <p:spPr bwMode="auto">
                <a:xfrm>
                  <a:off x="3739059" y="4937638"/>
                  <a:ext cx="30515" cy="89003"/>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6" name="Freeform 314">
                  <a:extLst>
                    <a:ext uri="{FF2B5EF4-FFF2-40B4-BE49-F238E27FC236}">
                      <a16:creationId xmlns:a16="http://schemas.microsoft.com/office/drawing/2014/main" id="{AD4D34BA-3BDF-4AF8-B27A-3AB1B80A9970}"/>
                    </a:ext>
                  </a:extLst>
                </p:cNvPr>
                <p:cNvSpPr>
                  <a:spLocks/>
                </p:cNvSpPr>
                <p:nvPr>
                  <p:custDataLst>
                    <p:tags r:id="rId31"/>
                  </p:custDataLst>
                </p:nvPr>
              </p:nvSpPr>
              <p:spPr bwMode="auto">
                <a:xfrm>
                  <a:off x="3919605" y="4647746"/>
                  <a:ext cx="17801" cy="91545"/>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7" name="Freeform 315">
                  <a:extLst>
                    <a:ext uri="{FF2B5EF4-FFF2-40B4-BE49-F238E27FC236}">
                      <a16:creationId xmlns:a16="http://schemas.microsoft.com/office/drawing/2014/main" id="{E792A8B7-3088-4D60-BE75-752429152DC5}"/>
                    </a:ext>
                  </a:extLst>
                </p:cNvPr>
                <p:cNvSpPr>
                  <a:spLocks/>
                </p:cNvSpPr>
                <p:nvPr>
                  <p:custDataLst>
                    <p:tags r:id="rId32"/>
                  </p:custDataLst>
                </p:nvPr>
              </p:nvSpPr>
              <p:spPr bwMode="auto">
                <a:xfrm>
                  <a:off x="3695828" y="4640118"/>
                  <a:ext cx="30515" cy="94087"/>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8" name="Freeform 316">
                  <a:extLst>
                    <a:ext uri="{FF2B5EF4-FFF2-40B4-BE49-F238E27FC236}">
                      <a16:creationId xmlns:a16="http://schemas.microsoft.com/office/drawing/2014/main" id="{4B399AEF-6FCF-4008-93DF-5363E149499D}"/>
                    </a:ext>
                  </a:extLst>
                </p:cNvPr>
                <p:cNvSpPr>
                  <a:spLocks/>
                </p:cNvSpPr>
                <p:nvPr>
                  <p:custDataLst>
                    <p:tags r:id="rId33"/>
                  </p:custDataLst>
                </p:nvPr>
              </p:nvSpPr>
              <p:spPr bwMode="auto">
                <a:xfrm>
                  <a:off x="3767030" y="4716405"/>
                  <a:ext cx="48316" cy="91545"/>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09" name="Freeform 317">
                  <a:extLst>
                    <a:ext uri="{FF2B5EF4-FFF2-40B4-BE49-F238E27FC236}">
                      <a16:creationId xmlns:a16="http://schemas.microsoft.com/office/drawing/2014/main" id="{3739F99D-1A82-467B-8035-B2BF470AB5A8}"/>
                    </a:ext>
                  </a:extLst>
                </p:cNvPr>
                <p:cNvSpPr>
                  <a:spLocks/>
                </p:cNvSpPr>
                <p:nvPr>
                  <p:custDataLst>
                    <p:tags r:id="rId34"/>
                  </p:custDataLst>
                </p:nvPr>
              </p:nvSpPr>
              <p:spPr bwMode="auto">
                <a:xfrm>
                  <a:off x="3449167" y="5041898"/>
                  <a:ext cx="73744" cy="94087"/>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0" name="Freeform 318">
                  <a:extLst>
                    <a:ext uri="{FF2B5EF4-FFF2-40B4-BE49-F238E27FC236}">
                      <a16:creationId xmlns:a16="http://schemas.microsoft.com/office/drawing/2014/main" id="{E66DD5E4-4B91-4D1E-9758-8EFD7D6EF58D}"/>
                    </a:ext>
                  </a:extLst>
                </p:cNvPr>
                <p:cNvSpPr>
                  <a:spLocks/>
                </p:cNvSpPr>
                <p:nvPr>
                  <p:custDataLst>
                    <p:tags r:id="rId35"/>
                  </p:custDataLst>
                </p:nvPr>
              </p:nvSpPr>
              <p:spPr bwMode="auto">
                <a:xfrm>
                  <a:off x="3606827" y="5102928"/>
                  <a:ext cx="22885" cy="94087"/>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1" name="Freeform 319">
                  <a:extLst>
                    <a:ext uri="{FF2B5EF4-FFF2-40B4-BE49-F238E27FC236}">
                      <a16:creationId xmlns:a16="http://schemas.microsoft.com/office/drawing/2014/main" id="{65148816-44F1-4B05-8F1A-AF7911EBF48D}"/>
                    </a:ext>
                  </a:extLst>
                </p:cNvPr>
                <p:cNvSpPr>
                  <a:spLocks/>
                </p:cNvSpPr>
                <p:nvPr>
                  <p:custDataLst>
                    <p:tags r:id="rId36"/>
                  </p:custDataLst>
                </p:nvPr>
              </p:nvSpPr>
              <p:spPr bwMode="auto">
                <a:xfrm>
                  <a:off x="3339821" y="4993582"/>
                  <a:ext cx="58488" cy="89003"/>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2" name="Freeform 320">
                  <a:extLst>
                    <a:ext uri="{FF2B5EF4-FFF2-40B4-BE49-F238E27FC236}">
                      <a16:creationId xmlns:a16="http://schemas.microsoft.com/office/drawing/2014/main" id="{25C817B6-C3C7-4072-949D-E27C6F5C4465}"/>
                    </a:ext>
                  </a:extLst>
                </p:cNvPr>
                <p:cNvSpPr>
                  <a:spLocks/>
                </p:cNvSpPr>
                <p:nvPr>
                  <p:custDataLst>
                    <p:tags r:id="rId37"/>
                  </p:custDataLst>
                </p:nvPr>
              </p:nvSpPr>
              <p:spPr bwMode="auto">
                <a:xfrm>
                  <a:off x="3411022" y="4970696"/>
                  <a:ext cx="63574" cy="89001"/>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3" name="Freeform 321">
                  <a:extLst>
                    <a:ext uri="{FF2B5EF4-FFF2-40B4-BE49-F238E27FC236}">
                      <a16:creationId xmlns:a16="http://schemas.microsoft.com/office/drawing/2014/main" id="{2D5FF8B2-899A-4160-B867-2838E088D041}"/>
                    </a:ext>
                  </a:extLst>
                </p:cNvPr>
                <p:cNvSpPr>
                  <a:spLocks/>
                </p:cNvSpPr>
                <p:nvPr>
                  <p:custDataLst>
                    <p:tags r:id="rId38"/>
                  </p:custDataLst>
                </p:nvPr>
              </p:nvSpPr>
              <p:spPr bwMode="auto">
                <a:xfrm>
                  <a:off x="3494939" y="4985954"/>
                  <a:ext cx="58486" cy="94087"/>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4" name="Freeform 322">
                  <a:extLst>
                    <a:ext uri="{FF2B5EF4-FFF2-40B4-BE49-F238E27FC236}">
                      <a16:creationId xmlns:a16="http://schemas.microsoft.com/office/drawing/2014/main" id="{86AB7977-C1C4-45A5-88D1-9F3641E1C19B}"/>
                    </a:ext>
                  </a:extLst>
                </p:cNvPr>
                <p:cNvSpPr>
                  <a:spLocks/>
                </p:cNvSpPr>
                <p:nvPr>
                  <p:custDataLst>
                    <p:tags r:id="rId39"/>
                  </p:custDataLst>
                </p:nvPr>
              </p:nvSpPr>
              <p:spPr bwMode="auto">
                <a:xfrm>
                  <a:off x="3578854" y="4993582"/>
                  <a:ext cx="40687" cy="89003"/>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5" name="Freeform 323">
                  <a:extLst>
                    <a:ext uri="{FF2B5EF4-FFF2-40B4-BE49-F238E27FC236}">
                      <a16:creationId xmlns:a16="http://schemas.microsoft.com/office/drawing/2014/main" id="{AEEC7054-FBFC-4E74-9154-A4F0E4539E9C}"/>
                    </a:ext>
                  </a:extLst>
                </p:cNvPr>
                <p:cNvSpPr>
                  <a:spLocks/>
                </p:cNvSpPr>
                <p:nvPr>
                  <p:custDataLst>
                    <p:tags r:id="rId40"/>
                  </p:custDataLst>
                </p:nvPr>
              </p:nvSpPr>
              <p:spPr bwMode="auto">
                <a:xfrm>
                  <a:off x="3695828" y="4980868"/>
                  <a:ext cx="2544" cy="89001"/>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6" name="Freeform 324">
                  <a:extLst>
                    <a:ext uri="{FF2B5EF4-FFF2-40B4-BE49-F238E27FC236}">
                      <a16:creationId xmlns:a16="http://schemas.microsoft.com/office/drawing/2014/main" id="{575C66DA-F711-4A65-B8AF-70EE2A331FE8}"/>
                    </a:ext>
                  </a:extLst>
                </p:cNvPr>
                <p:cNvSpPr>
                  <a:spLocks/>
                </p:cNvSpPr>
                <p:nvPr>
                  <p:custDataLst>
                    <p:tags r:id="rId41"/>
                  </p:custDataLst>
                </p:nvPr>
              </p:nvSpPr>
              <p:spPr bwMode="auto">
                <a:xfrm>
                  <a:off x="3014328" y="4683346"/>
                  <a:ext cx="33059" cy="94089"/>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7" name="Freeform 325">
                  <a:extLst>
                    <a:ext uri="{FF2B5EF4-FFF2-40B4-BE49-F238E27FC236}">
                      <a16:creationId xmlns:a16="http://schemas.microsoft.com/office/drawing/2014/main" id="{82212EE2-1676-4F79-965E-B1B7D70DC848}"/>
                    </a:ext>
                  </a:extLst>
                </p:cNvPr>
                <p:cNvSpPr>
                  <a:spLocks/>
                </p:cNvSpPr>
                <p:nvPr>
                  <p:custDataLst>
                    <p:tags r:id="rId42"/>
                  </p:custDataLst>
                </p:nvPr>
              </p:nvSpPr>
              <p:spPr bwMode="auto">
                <a:xfrm>
                  <a:off x="2927869" y="4640118"/>
                  <a:ext cx="48316" cy="94087"/>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8" name="Freeform 326">
                  <a:extLst>
                    <a:ext uri="{FF2B5EF4-FFF2-40B4-BE49-F238E27FC236}">
                      <a16:creationId xmlns:a16="http://schemas.microsoft.com/office/drawing/2014/main" id="{F7891310-98D1-4FB5-8F88-1ACD59240BA8}"/>
                    </a:ext>
                  </a:extLst>
                </p:cNvPr>
                <p:cNvSpPr>
                  <a:spLocks/>
                </p:cNvSpPr>
                <p:nvPr>
                  <p:custDataLst>
                    <p:tags r:id="rId43"/>
                  </p:custDataLst>
                </p:nvPr>
              </p:nvSpPr>
              <p:spPr bwMode="auto">
                <a:xfrm>
                  <a:off x="2663406" y="4614689"/>
                  <a:ext cx="12715" cy="91545"/>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19" name="Line 327" descr="Horizontal dunkel">
                  <a:extLst>
                    <a:ext uri="{FF2B5EF4-FFF2-40B4-BE49-F238E27FC236}">
                      <a16:creationId xmlns:a16="http://schemas.microsoft.com/office/drawing/2014/main" id="{D02FD512-4C0A-4FD3-9A18-434E76C7CB09}"/>
                    </a:ext>
                  </a:extLst>
                </p:cNvPr>
                <p:cNvSpPr>
                  <a:spLocks noChangeShapeType="1"/>
                </p:cNvSpPr>
                <p:nvPr>
                  <p:custDataLst>
                    <p:tags r:id="rId44"/>
                  </p:custDataLst>
                </p:nvPr>
              </p:nvSpPr>
              <p:spPr bwMode="auto">
                <a:xfrm>
                  <a:off x="2704092" y="4673175"/>
                  <a:ext cx="7630" cy="10172"/>
                </a:xfrm>
                <a:prstGeom prst="line">
                  <a:avLst/>
                </a:prstGeom>
                <a:solidFill>
                  <a:schemeClr val="bg1">
                    <a:lumMod val="85000"/>
                  </a:schemeClr>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0" name="Freeform 328">
                  <a:extLst>
                    <a:ext uri="{FF2B5EF4-FFF2-40B4-BE49-F238E27FC236}">
                      <a16:creationId xmlns:a16="http://schemas.microsoft.com/office/drawing/2014/main" id="{224C1A17-3624-4910-ACC1-661884726997}"/>
                    </a:ext>
                  </a:extLst>
                </p:cNvPr>
                <p:cNvSpPr>
                  <a:spLocks/>
                </p:cNvSpPr>
                <p:nvPr>
                  <p:custDataLst>
                    <p:tags r:id="rId45"/>
                  </p:custDataLst>
                </p:nvPr>
              </p:nvSpPr>
              <p:spPr bwMode="auto">
                <a:xfrm>
                  <a:off x="2699007" y="4673175"/>
                  <a:ext cx="12715" cy="91545"/>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1" name="Freeform 329">
                  <a:extLst>
                    <a:ext uri="{FF2B5EF4-FFF2-40B4-BE49-F238E27FC236}">
                      <a16:creationId xmlns:a16="http://schemas.microsoft.com/office/drawing/2014/main" id="{2F0C5445-2A5F-4FA2-B170-BCA2C9DB349D}"/>
                    </a:ext>
                  </a:extLst>
                </p:cNvPr>
                <p:cNvSpPr>
                  <a:spLocks/>
                </p:cNvSpPr>
                <p:nvPr>
                  <p:custDataLst>
                    <p:tags r:id="rId46"/>
                  </p:custDataLst>
                </p:nvPr>
              </p:nvSpPr>
              <p:spPr bwMode="auto">
                <a:xfrm>
                  <a:off x="2541346" y="4423969"/>
                  <a:ext cx="35601" cy="91545"/>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2" name="Freeform 330">
                  <a:extLst>
                    <a:ext uri="{FF2B5EF4-FFF2-40B4-BE49-F238E27FC236}">
                      <a16:creationId xmlns:a16="http://schemas.microsoft.com/office/drawing/2014/main" id="{F82A6AFC-D6DB-4EC9-89A9-9F0BA13C16FF}"/>
                    </a:ext>
                  </a:extLst>
                </p:cNvPr>
                <p:cNvSpPr>
                  <a:spLocks/>
                </p:cNvSpPr>
                <p:nvPr>
                  <p:custDataLst>
                    <p:tags r:id="rId47"/>
                  </p:custDataLst>
                </p:nvPr>
              </p:nvSpPr>
              <p:spPr bwMode="auto">
                <a:xfrm>
                  <a:off x="3388137" y="5006297"/>
                  <a:ext cx="17800" cy="91545"/>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3" name="Freeform 331">
                  <a:extLst>
                    <a:ext uri="{FF2B5EF4-FFF2-40B4-BE49-F238E27FC236}">
                      <a16:creationId xmlns:a16="http://schemas.microsoft.com/office/drawing/2014/main" id="{CAB517A2-93BA-49E8-9867-6CEE4AB7A7CB}"/>
                    </a:ext>
                  </a:extLst>
                </p:cNvPr>
                <p:cNvSpPr>
                  <a:spLocks/>
                </p:cNvSpPr>
                <p:nvPr>
                  <p:custDataLst>
                    <p:tags r:id="rId48"/>
                  </p:custDataLst>
                </p:nvPr>
              </p:nvSpPr>
              <p:spPr bwMode="auto">
                <a:xfrm>
                  <a:off x="4214582" y="4937638"/>
                  <a:ext cx="45772" cy="89003"/>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4" name="Freeform 332">
                  <a:extLst>
                    <a:ext uri="{FF2B5EF4-FFF2-40B4-BE49-F238E27FC236}">
                      <a16:creationId xmlns:a16="http://schemas.microsoft.com/office/drawing/2014/main" id="{90E66A4E-DAE7-4FD3-A25A-E64BA0DEFAF1}"/>
                    </a:ext>
                  </a:extLst>
                </p:cNvPr>
                <p:cNvSpPr>
                  <a:spLocks/>
                </p:cNvSpPr>
                <p:nvPr>
                  <p:custDataLst>
                    <p:tags r:id="rId49"/>
                  </p:custDataLst>
                </p:nvPr>
              </p:nvSpPr>
              <p:spPr bwMode="auto">
                <a:xfrm>
                  <a:off x="2513375" y="4268853"/>
                  <a:ext cx="439923" cy="589956"/>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5" name="Freeform 333">
                  <a:extLst>
                    <a:ext uri="{FF2B5EF4-FFF2-40B4-BE49-F238E27FC236}">
                      <a16:creationId xmlns:a16="http://schemas.microsoft.com/office/drawing/2014/main" id="{982EA7DE-9673-4EB0-A056-920B2FC2BD3E}"/>
                    </a:ext>
                  </a:extLst>
                </p:cNvPr>
                <p:cNvSpPr>
                  <a:spLocks/>
                </p:cNvSpPr>
                <p:nvPr>
                  <p:custDataLst>
                    <p:tags r:id="rId50"/>
                  </p:custDataLst>
                </p:nvPr>
              </p:nvSpPr>
              <p:spPr bwMode="auto">
                <a:xfrm>
                  <a:off x="3060100" y="4347682"/>
                  <a:ext cx="406866" cy="411952"/>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6" name="Freeform 334">
                  <a:extLst>
                    <a:ext uri="{FF2B5EF4-FFF2-40B4-BE49-F238E27FC236}">
                      <a16:creationId xmlns:a16="http://schemas.microsoft.com/office/drawing/2014/main" id="{7EC4985A-DAF9-42B5-B000-371B5D381B75}"/>
                    </a:ext>
                  </a:extLst>
                </p:cNvPr>
                <p:cNvSpPr>
                  <a:spLocks/>
                </p:cNvSpPr>
                <p:nvPr>
                  <p:custDataLst>
                    <p:tags r:id="rId51"/>
                  </p:custDataLst>
                </p:nvPr>
              </p:nvSpPr>
              <p:spPr bwMode="auto">
                <a:xfrm>
                  <a:off x="3629713" y="4998668"/>
                  <a:ext cx="147489" cy="91545"/>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7" name="Freeform 335">
                  <a:extLst>
                    <a:ext uri="{FF2B5EF4-FFF2-40B4-BE49-F238E27FC236}">
                      <a16:creationId xmlns:a16="http://schemas.microsoft.com/office/drawing/2014/main" id="{D27CCF14-66B3-4D99-86DB-FF476A6D4583}"/>
                    </a:ext>
                  </a:extLst>
                </p:cNvPr>
                <p:cNvSpPr>
                  <a:spLocks/>
                </p:cNvSpPr>
                <p:nvPr>
                  <p:custDataLst>
                    <p:tags r:id="rId52"/>
                  </p:custDataLst>
                </p:nvPr>
              </p:nvSpPr>
              <p:spPr bwMode="auto">
                <a:xfrm>
                  <a:off x="3815346" y="4464656"/>
                  <a:ext cx="68658" cy="142403"/>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8" name="Freeform 336">
                  <a:extLst>
                    <a:ext uri="{FF2B5EF4-FFF2-40B4-BE49-F238E27FC236}">
                      <a16:creationId xmlns:a16="http://schemas.microsoft.com/office/drawing/2014/main" id="{2CCA5871-091E-4096-9D42-A948C8B2D651}"/>
                    </a:ext>
                  </a:extLst>
                </p:cNvPr>
                <p:cNvSpPr>
                  <a:spLocks/>
                </p:cNvSpPr>
                <p:nvPr>
                  <p:custDataLst>
                    <p:tags r:id="rId53"/>
                  </p:custDataLst>
                </p:nvPr>
              </p:nvSpPr>
              <p:spPr bwMode="auto">
                <a:xfrm>
                  <a:off x="3835689" y="4696062"/>
                  <a:ext cx="114430" cy="89001"/>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29" name="Freeform 337">
                  <a:extLst>
                    <a:ext uri="{FF2B5EF4-FFF2-40B4-BE49-F238E27FC236}">
                      <a16:creationId xmlns:a16="http://schemas.microsoft.com/office/drawing/2014/main" id="{8F827C00-321B-46E1-A600-6FB22A2C2A63}"/>
                    </a:ext>
                  </a:extLst>
                </p:cNvPr>
                <p:cNvSpPr>
                  <a:spLocks/>
                </p:cNvSpPr>
                <p:nvPr>
                  <p:custDataLst>
                    <p:tags r:id="rId54"/>
                  </p:custDataLst>
                </p:nvPr>
              </p:nvSpPr>
              <p:spPr bwMode="auto">
                <a:xfrm>
                  <a:off x="3957749" y="4574002"/>
                  <a:ext cx="137317" cy="101716"/>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0" name="Freeform 338">
                  <a:extLst>
                    <a:ext uri="{FF2B5EF4-FFF2-40B4-BE49-F238E27FC236}">
                      <a16:creationId xmlns:a16="http://schemas.microsoft.com/office/drawing/2014/main" id="{345B26AC-6A76-4C48-ABFB-A6C683156AF1}"/>
                    </a:ext>
                  </a:extLst>
                </p:cNvPr>
                <p:cNvSpPr>
                  <a:spLocks/>
                </p:cNvSpPr>
                <p:nvPr>
                  <p:custDataLst>
                    <p:tags r:id="rId55"/>
                  </p:custDataLst>
                </p:nvPr>
              </p:nvSpPr>
              <p:spPr bwMode="auto">
                <a:xfrm>
                  <a:off x="3459338" y="4474828"/>
                  <a:ext cx="267005" cy="368723"/>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1" name="Freeform 339">
                  <a:extLst>
                    <a:ext uri="{FF2B5EF4-FFF2-40B4-BE49-F238E27FC236}">
                      <a16:creationId xmlns:a16="http://schemas.microsoft.com/office/drawing/2014/main" id="{7F34675B-67A8-4705-A9DB-2FC586CEEF0C}"/>
                    </a:ext>
                  </a:extLst>
                </p:cNvPr>
                <p:cNvSpPr>
                  <a:spLocks/>
                </p:cNvSpPr>
                <p:nvPr>
                  <p:custDataLst>
                    <p:tags r:id="rId56"/>
                  </p:custDataLst>
                </p:nvPr>
              </p:nvSpPr>
              <p:spPr bwMode="auto">
                <a:xfrm>
                  <a:off x="2922783" y="4861350"/>
                  <a:ext cx="401780" cy="152575"/>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2" name="Freeform 340">
                  <a:extLst>
                    <a:ext uri="{FF2B5EF4-FFF2-40B4-BE49-F238E27FC236}">
                      <a16:creationId xmlns:a16="http://schemas.microsoft.com/office/drawing/2014/main" id="{3721893F-3D7D-4FE8-A7C1-147261FE6E1C}"/>
                    </a:ext>
                  </a:extLst>
                </p:cNvPr>
                <p:cNvSpPr>
                  <a:spLocks/>
                </p:cNvSpPr>
                <p:nvPr>
                  <p:custDataLst>
                    <p:tags r:id="rId57"/>
                  </p:custDataLst>
                </p:nvPr>
              </p:nvSpPr>
              <p:spPr bwMode="auto">
                <a:xfrm>
                  <a:off x="4013693" y="4632488"/>
                  <a:ext cx="343292" cy="404324"/>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chemeClr val="bg1">
                    <a:lumMod val="8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3" name="Freeform 542">
                  <a:extLst>
                    <a:ext uri="{FF2B5EF4-FFF2-40B4-BE49-F238E27FC236}">
                      <a16:creationId xmlns:a16="http://schemas.microsoft.com/office/drawing/2014/main" id="{EE826EC5-563D-42F9-8E9B-9F373E693427}"/>
                    </a:ext>
                  </a:extLst>
                </p:cNvPr>
                <p:cNvSpPr>
                  <a:spLocks/>
                </p:cNvSpPr>
                <p:nvPr>
                  <p:custDataLst>
                    <p:tags r:id="rId58"/>
                  </p:custDataLst>
                </p:nvPr>
              </p:nvSpPr>
              <p:spPr bwMode="auto">
                <a:xfrm>
                  <a:off x="2726979" y="3386461"/>
                  <a:ext cx="333121" cy="734902"/>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134" name="Freeform 543">
                  <a:extLst>
                    <a:ext uri="{FF2B5EF4-FFF2-40B4-BE49-F238E27FC236}">
                      <a16:creationId xmlns:a16="http://schemas.microsoft.com/office/drawing/2014/main" id="{0BA0219B-5B3A-4C41-97CF-534C5714200F}"/>
                    </a:ext>
                  </a:extLst>
                </p:cNvPr>
                <p:cNvSpPr>
                  <a:spLocks/>
                </p:cNvSpPr>
                <p:nvPr>
                  <p:custDataLst>
                    <p:tags r:id="rId59"/>
                  </p:custDataLst>
                </p:nvPr>
              </p:nvSpPr>
              <p:spPr bwMode="auto">
                <a:xfrm>
                  <a:off x="2866839" y="4484999"/>
                  <a:ext cx="40687" cy="91545"/>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grpSp>
        <p:grpSp>
          <p:nvGrpSpPr>
            <p:cNvPr id="50" name="Group 49">
              <a:extLst>
                <a:ext uri="{FF2B5EF4-FFF2-40B4-BE49-F238E27FC236}">
                  <a16:creationId xmlns:a16="http://schemas.microsoft.com/office/drawing/2014/main" id="{5909C560-BB24-49C8-8663-2A9980D4FE59}"/>
                </a:ext>
              </a:extLst>
            </p:cNvPr>
            <p:cNvGrpSpPr/>
            <p:nvPr/>
          </p:nvGrpSpPr>
          <p:grpSpPr>
            <a:xfrm>
              <a:off x="1447655" y="2115982"/>
              <a:ext cx="1500849" cy="1962430"/>
              <a:chOff x="2604190" y="2855842"/>
              <a:chExt cx="2401359" cy="3139888"/>
            </a:xfrm>
          </p:grpSpPr>
          <p:grpSp>
            <p:nvGrpSpPr>
              <p:cNvPr id="74" name="Group 73">
                <a:extLst>
                  <a:ext uri="{FF2B5EF4-FFF2-40B4-BE49-F238E27FC236}">
                    <a16:creationId xmlns:a16="http://schemas.microsoft.com/office/drawing/2014/main" id="{1317E10A-35FA-4A5A-8BC3-2CAA07FF8636}"/>
                  </a:ext>
                </a:extLst>
              </p:cNvPr>
              <p:cNvGrpSpPr/>
              <p:nvPr/>
            </p:nvGrpSpPr>
            <p:grpSpPr>
              <a:xfrm>
                <a:off x="2604190" y="2855842"/>
                <a:ext cx="2401359" cy="3039831"/>
                <a:chOff x="1381777" y="2760905"/>
                <a:chExt cx="2401359" cy="3039831"/>
              </a:xfrm>
            </p:grpSpPr>
            <p:sp>
              <p:nvSpPr>
                <p:cNvPr id="76" name="Freeform 281">
                  <a:extLst>
                    <a:ext uri="{FF2B5EF4-FFF2-40B4-BE49-F238E27FC236}">
                      <a16:creationId xmlns:a16="http://schemas.microsoft.com/office/drawing/2014/main" id="{76614F82-2546-43C2-9524-9BC299F59503}"/>
                    </a:ext>
                  </a:extLst>
                </p:cNvPr>
                <p:cNvSpPr>
                  <a:spLocks/>
                </p:cNvSpPr>
                <p:nvPr>
                  <p:custDataLst>
                    <p:tags r:id="rId2"/>
                  </p:custDataLst>
                </p:nvPr>
              </p:nvSpPr>
              <p:spPr bwMode="auto">
                <a:xfrm>
                  <a:off x="1892904" y="4078133"/>
                  <a:ext cx="101716" cy="190719"/>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7" name="Freeform 341">
                  <a:extLst>
                    <a:ext uri="{FF2B5EF4-FFF2-40B4-BE49-F238E27FC236}">
                      <a16:creationId xmlns:a16="http://schemas.microsoft.com/office/drawing/2014/main" id="{F781CC7A-2730-42C4-B8C6-F43D778BEE82}"/>
                    </a:ext>
                  </a:extLst>
                </p:cNvPr>
                <p:cNvSpPr>
                  <a:spLocks/>
                </p:cNvSpPr>
                <p:nvPr>
                  <p:custDataLst>
                    <p:tags r:id="rId3"/>
                  </p:custDataLst>
                </p:nvPr>
              </p:nvSpPr>
              <p:spPr bwMode="auto">
                <a:xfrm>
                  <a:off x="1661498" y="2760905"/>
                  <a:ext cx="86459" cy="96631"/>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chemeClr val="bg1">
                    <a:lumMod val="85000"/>
                  </a:schemeClr>
                </a:solidFill>
                <a:ln w="9525" cmpd="sng">
                  <a:solidFill>
                    <a:srgbClr val="FFFFFF"/>
                  </a:solidFill>
                  <a:prstDash val="solid"/>
                  <a:round/>
                  <a:headEnd/>
                  <a:tailEnd/>
                </a:ln>
              </p:spPr>
              <p:txBody>
                <a:bodyPr/>
                <a:lstStyle/>
                <a:p>
                  <a:endParaRPr lang="en-US"/>
                </a:p>
              </p:txBody>
            </p:sp>
            <p:sp>
              <p:nvSpPr>
                <p:cNvPr id="78" name="Freeform 464">
                  <a:extLst>
                    <a:ext uri="{FF2B5EF4-FFF2-40B4-BE49-F238E27FC236}">
                      <a16:creationId xmlns:a16="http://schemas.microsoft.com/office/drawing/2014/main" id="{A0065915-C4A8-46FA-862C-5518DD408A2F}"/>
                    </a:ext>
                  </a:extLst>
                </p:cNvPr>
                <p:cNvSpPr>
                  <a:spLocks/>
                </p:cNvSpPr>
                <p:nvPr>
                  <p:custDataLst>
                    <p:tags r:id="rId4"/>
                  </p:custDataLst>
                </p:nvPr>
              </p:nvSpPr>
              <p:spPr bwMode="auto">
                <a:xfrm>
                  <a:off x="1381777" y="2765991"/>
                  <a:ext cx="2401359" cy="3034745"/>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75" name="Freeform 281">
                <a:extLst>
                  <a:ext uri="{FF2B5EF4-FFF2-40B4-BE49-F238E27FC236}">
                    <a16:creationId xmlns:a16="http://schemas.microsoft.com/office/drawing/2014/main" id="{52E4178D-396A-41AD-887B-ED1B94061309}"/>
                  </a:ext>
                </a:extLst>
              </p:cNvPr>
              <p:cNvSpPr>
                <a:spLocks/>
              </p:cNvSpPr>
              <p:nvPr>
                <p:custDataLst>
                  <p:tags r:id="rId1"/>
                </p:custDataLst>
              </p:nvPr>
            </p:nvSpPr>
            <p:spPr bwMode="auto">
              <a:xfrm>
                <a:off x="3731807" y="5748291"/>
                <a:ext cx="131967" cy="247439"/>
              </a:xfrm>
              <a:custGeom>
                <a:avLst/>
                <a:gdLst>
                  <a:gd name="T0" fmla="*/ 8315798 w 141"/>
                  <a:gd name="T1" fmla="*/ 62175430 h 228"/>
                  <a:gd name="T2" fmla="*/ 7301599 w 141"/>
                  <a:gd name="T3" fmla="*/ 59993652 h 228"/>
                  <a:gd name="T4" fmla="*/ 5881631 w 141"/>
                  <a:gd name="T5" fmla="*/ 56721509 h 228"/>
                  <a:gd name="T6" fmla="*/ 4462113 w 141"/>
                  <a:gd name="T7" fmla="*/ 52903660 h 228"/>
                  <a:gd name="T8" fmla="*/ 3245255 w 141"/>
                  <a:gd name="T9" fmla="*/ 48540627 h 228"/>
                  <a:gd name="T10" fmla="*/ 2028397 w 141"/>
                  <a:gd name="T11" fmla="*/ 44450187 h 228"/>
                  <a:gd name="T12" fmla="*/ 1014199 w 141"/>
                  <a:gd name="T13" fmla="*/ 40359746 h 228"/>
                  <a:gd name="T14" fmla="*/ 405770 w 141"/>
                  <a:gd name="T15" fmla="*/ 36814488 h 228"/>
                  <a:gd name="T16" fmla="*/ 0 w 141"/>
                  <a:gd name="T17" fmla="*/ 33541823 h 228"/>
                  <a:gd name="T18" fmla="*/ 405770 w 141"/>
                  <a:gd name="T19" fmla="*/ 28360493 h 228"/>
                  <a:gd name="T20" fmla="*/ 811089 w 141"/>
                  <a:gd name="T21" fmla="*/ 23724869 h 228"/>
                  <a:gd name="T22" fmla="*/ 1216858 w 141"/>
                  <a:gd name="T23" fmla="*/ 19088723 h 228"/>
                  <a:gd name="T24" fmla="*/ 1825287 w 141"/>
                  <a:gd name="T25" fmla="*/ 14998283 h 228"/>
                  <a:gd name="T26" fmla="*/ 3650574 w 141"/>
                  <a:gd name="T27" fmla="*/ 7635698 h 228"/>
                  <a:gd name="T28" fmla="*/ 5678972 w 141"/>
                  <a:gd name="T29" fmla="*/ 0 h 228"/>
                  <a:gd name="T30" fmla="*/ 9126887 w 141"/>
                  <a:gd name="T31" fmla="*/ 4363032 h 228"/>
                  <a:gd name="T32" fmla="*/ 12574801 w 141"/>
                  <a:gd name="T33" fmla="*/ 7635698 h 228"/>
                  <a:gd name="T34" fmla="*/ 15414287 w 141"/>
                  <a:gd name="T35" fmla="*/ 10090067 h 228"/>
                  <a:gd name="T36" fmla="*/ 18051113 w 141"/>
                  <a:gd name="T37" fmla="*/ 13089619 h 228"/>
                  <a:gd name="T38" fmla="*/ 19267972 w 141"/>
                  <a:gd name="T39" fmla="*/ 14998283 h 228"/>
                  <a:gd name="T40" fmla="*/ 20484830 w 141"/>
                  <a:gd name="T41" fmla="*/ 17180060 h 228"/>
                  <a:gd name="T42" fmla="*/ 21701688 w 141"/>
                  <a:gd name="T43" fmla="*/ 20179612 h 228"/>
                  <a:gd name="T44" fmla="*/ 23121206 w 141"/>
                  <a:gd name="T45" fmla="*/ 23452278 h 228"/>
                  <a:gd name="T46" fmla="*/ 24338514 w 141"/>
                  <a:gd name="T47" fmla="*/ 27270127 h 228"/>
                  <a:gd name="T48" fmla="*/ 25758032 w 141"/>
                  <a:gd name="T49" fmla="*/ 31905751 h 228"/>
                  <a:gd name="T50" fmla="*/ 26974890 w 141"/>
                  <a:gd name="T51" fmla="*/ 37632263 h 228"/>
                  <a:gd name="T52" fmla="*/ 28597518 w 141"/>
                  <a:gd name="T53" fmla="*/ 43904481 h 228"/>
                  <a:gd name="T54" fmla="*/ 28394858 w 141"/>
                  <a:gd name="T55" fmla="*/ 46086259 h 228"/>
                  <a:gd name="T56" fmla="*/ 27989089 w 141"/>
                  <a:gd name="T57" fmla="*/ 48267514 h 228"/>
                  <a:gd name="T58" fmla="*/ 27380660 w 141"/>
                  <a:gd name="T59" fmla="*/ 50721882 h 228"/>
                  <a:gd name="T60" fmla="*/ 26569121 w 141"/>
                  <a:gd name="T61" fmla="*/ 52358476 h 228"/>
                  <a:gd name="T62" fmla="*/ 25758032 w 141"/>
                  <a:gd name="T63" fmla="*/ 54267140 h 228"/>
                  <a:gd name="T64" fmla="*/ 24541174 w 141"/>
                  <a:gd name="T65" fmla="*/ 55630620 h 228"/>
                  <a:gd name="T66" fmla="*/ 23324316 w 141"/>
                  <a:gd name="T67" fmla="*/ 56994100 h 228"/>
                  <a:gd name="T68" fmla="*/ 21904348 w 141"/>
                  <a:gd name="T69" fmla="*/ 58084989 h 228"/>
                  <a:gd name="T70" fmla="*/ 20281720 w 141"/>
                  <a:gd name="T71" fmla="*/ 59175878 h 228"/>
                  <a:gd name="T72" fmla="*/ 18862202 w 141"/>
                  <a:gd name="T73" fmla="*/ 59993652 h 228"/>
                  <a:gd name="T74" fmla="*/ 17239574 w 141"/>
                  <a:gd name="T75" fmla="*/ 60811949 h 228"/>
                  <a:gd name="T76" fmla="*/ 15414287 w 141"/>
                  <a:gd name="T77" fmla="*/ 61357133 h 228"/>
                  <a:gd name="T78" fmla="*/ 11966372 w 141"/>
                  <a:gd name="T79" fmla="*/ 61902838 h 228"/>
                  <a:gd name="T80" fmla="*/ 8315798 w 141"/>
                  <a:gd name="T81" fmla="*/ 62175430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1">
                  <a:lumMod val="85000"/>
                </a:schemeClr>
              </a:solidFill>
              <a:ln w="9525" cmpd="sng">
                <a:solidFill>
                  <a:srgbClr val="FFFFFF"/>
                </a:solidFill>
                <a:prstDash val="solid"/>
                <a:round/>
                <a:headEnd/>
                <a:tailEnd/>
              </a:ln>
            </p:spPr>
            <p:txBody>
              <a:bodyPr/>
              <a:lstStyle/>
              <a:p>
                <a:endParaRPr lang="en-US"/>
              </a:p>
            </p:txBody>
          </p:sp>
        </p:grpSp>
        <p:sp>
          <p:nvSpPr>
            <p:cNvPr id="51" name="TextBox 50">
              <a:extLst>
                <a:ext uri="{FF2B5EF4-FFF2-40B4-BE49-F238E27FC236}">
                  <a16:creationId xmlns:a16="http://schemas.microsoft.com/office/drawing/2014/main" id="{B987506B-A25A-48BF-8444-2CE441D401F1}"/>
                </a:ext>
              </a:extLst>
            </p:cNvPr>
            <p:cNvSpPr txBox="1"/>
            <p:nvPr/>
          </p:nvSpPr>
          <p:spPr>
            <a:xfrm>
              <a:off x="2921555" y="1288566"/>
              <a:ext cx="3284797" cy="421762"/>
            </a:xfrm>
            <a:prstGeom prst="rect">
              <a:avLst/>
            </a:prstGeom>
            <a:noFill/>
          </p:spPr>
          <p:txBody>
            <a:bodyPr wrap="square" rtlCol="0">
              <a:spAutoFit/>
            </a:bodyPr>
            <a:lstStyle>
              <a:defPPr>
                <a:defRPr lang="zh-TW"/>
              </a:defPPr>
              <a:lvl1pPr algn="ctr">
                <a:defRPr sz="2000" b="1">
                  <a:solidFill>
                    <a:schemeClr val="bg1"/>
                  </a:solidFill>
                </a:defRPr>
              </a:lvl1pPr>
            </a:lstStyle>
            <a:p>
              <a:r>
                <a:rPr lang="en-US" sz="1250" dirty="0"/>
                <a:t>Rapid Urbanization</a:t>
              </a:r>
            </a:p>
            <a:p>
              <a:r>
                <a:rPr lang="en-US" sz="875" dirty="0"/>
                <a:t>(City Infra and Smart Application)</a:t>
              </a:r>
            </a:p>
          </p:txBody>
        </p:sp>
        <p:sp>
          <p:nvSpPr>
            <p:cNvPr id="52" name="TextBox 51">
              <a:extLst>
                <a:ext uri="{FF2B5EF4-FFF2-40B4-BE49-F238E27FC236}">
                  <a16:creationId xmlns:a16="http://schemas.microsoft.com/office/drawing/2014/main" id="{869EA7BA-DB05-4514-853C-29D45BF9FCFF}"/>
                </a:ext>
              </a:extLst>
            </p:cNvPr>
            <p:cNvSpPr txBox="1"/>
            <p:nvPr/>
          </p:nvSpPr>
          <p:spPr>
            <a:xfrm>
              <a:off x="3249750" y="4397205"/>
              <a:ext cx="2655971" cy="421762"/>
            </a:xfrm>
            <a:prstGeom prst="rect">
              <a:avLst/>
            </a:prstGeom>
            <a:noFill/>
          </p:spPr>
          <p:txBody>
            <a:bodyPr wrap="square" rtlCol="0">
              <a:spAutoFit/>
            </a:bodyPr>
            <a:lstStyle/>
            <a:p>
              <a:pPr algn="ctr"/>
              <a:r>
                <a:rPr lang="en-US" sz="1250" b="1" dirty="0">
                  <a:solidFill>
                    <a:schemeClr val="bg1"/>
                  </a:solidFill>
                </a:rPr>
                <a:t>Demographic Shift</a:t>
              </a:r>
            </a:p>
            <a:p>
              <a:pPr algn="ctr"/>
              <a:r>
                <a:rPr lang="en-US" sz="875" b="1" dirty="0">
                  <a:solidFill>
                    <a:schemeClr val="bg1"/>
                  </a:solidFill>
                </a:rPr>
                <a:t>(Population Bonus and Middle Class)</a:t>
              </a:r>
            </a:p>
          </p:txBody>
        </p:sp>
        <p:sp>
          <p:nvSpPr>
            <p:cNvPr id="53" name="TextBox 52">
              <a:extLst>
                <a:ext uri="{FF2B5EF4-FFF2-40B4-BE49-F238E27FC236}">
                  <a16:creationId xmlns:a16="http://schemas.microsoft.com/office/drawing/2014/main" id="{0C2FC1DE-9FE3-4506-A88B-D3B8148AAEAA}"/>
                </a:ext>
              </a:extLst>
            </p:cNvPr>
            <p:cNvSpPr txBox="1"/>
            <p:nvPr/>
          </p:nvSpPr>
          <p:spPr>
            <a:xfrm rot="16200000">
              <a:off x="-844558" y="2875988"/>
              <a:ext cx="2672686" cy="421762"/>
            </a:xfrm>
            <a:prstGeom prst="rect">
              <a:avLst/>
            </a:prstGeom>
            <a:noFill/>
          </p:spPr>
          <p:txBody>
            <a:bodyPr wrap="square" rtlCol="0">
              <a:spAutoFit/>
            </a:bodyPr>
            <a:lstStyle/>
            <a:p>
              <a:pPr algn="ctr"/>
              <a:r>
                <a:rPr lang="en-US" sz="1250" b="1" dirty="0">
                  <a:solidFill>
                    <a:schemeClr val="bg1"/>
                  </a:solidFill>
                </a:rPr>
                <a:t>Climate Change</a:t>
              </a:r>
            </a:p>
            <a:p>
              <a:pPr algn="ctr"/>
              <a:r>
                <a:rPr lang="en-US" sz="875" b="1" dirty="0">
                  <a:solidFill>
                    <a:schemeClr val="bg1"/>
                  </a:solidFill>
                </a:rPr>
                <a:t>(Renewables and Energy Application)</a:t>
              </a:r>
            </a:p>
          </p:txBody>
        </p:sp>
        <p:sp>
          <p:nvSpPr>
            <p:cNvPr id="54" name="TextBox 53">
              <a:extLst>
                <a:ext uri="{FF2B5EF4-FFF2-40B4-BE49-F238E27FC236}">
                  <a16:creationId xmlns:a16="http://schemas.microsoft.com/office/drawing/2014/main" id="{06E15D34-C6C0-4973-896F-7A0A4B3ADC24}"/>
                </a:ext>
              </a:extLst>
            </p:cNvPr>
            <p:cNvSpPr txBox="1"/>
            <p:nvPr/>
          </p:nvSpPr>
          <p:spPr>
            <a:xfrm rot="5400000">
              <a:off x="7487736" y="2727349"/>
              <a:ext cx="2313014" cy="421762"/>
            </a:xfrm>
            <a:prstGeom prst="rect">
              <a:avLst/>
            </a:prstGeom>
            <a:noFill/>
          </p:spPr>
          <p:txBody>
            <a:bodyPr wrap="square" rtlCol="0">
              <a:spAutoFit/>
            </a:bodyPr>
            <a:lstStyle/>
            <a:p>
              <a:pPr algn="ctr"/>
              <a:r>
                <a:rPr lang="en-US" sz="1250" b="1" dirty="0">
                  <a:solidFill>
                    <a:schemeClr val="bg1"/>
                  </a:solidFill>
                </a:rPr>
                <a:t>Technology Adoption</a:t>
              </a:r>
            </a:p>
            <a:p>
              <a:pPr algn="ctr"/>
              <a:r>
                <a:rPr lang="en-US" sz="875" b="1" dirty="0">
                  <a:solidFill>
                    <a:schemeClr val="bg1"/>
                  </a:solidFill>
                </a:rPr>
                <a:t>(Connected and Smart Manufacturing)</a:t>
              </a:r>
            </a:p>
          </p:txBody>
        </p:sp>
        <p:grpSp>
          <p:nvGrpSpPr>
            <p:cNvPr id="55" name="Group 54">
              <a:extLst>
                <a:ext uri="{FF2B5EF4-FFF2-40B4-BE49-F238E27FC236}">
                  <a16:creationId xmlns:a16="http://schemas.microsoft.com/office/drawing/2014/main" id="{4B46D6DA-2731-453C-B1B1-91BD8782452B}"/>
                </a:ext>
              </a:extLst>
            </p:cNvPr>
            <p:cNvGrpSpPr/>
            <p:nvPr/>
          </p:nvGrpSpPr>
          <p:grpSpPr>
            <a:xfrm>
              <a:off x="845068" y="1796857"/>
              <a:ext cx="7460721" cy="2512271"/>
              <a:chOff x="1373855" y="2848080"/>
              <a:chExt cx="8860225" cy="4019634"/>
            </a:xfrm>
          </p:grpSpPr>
          <p:sp>
            <p:nvSpPr>
              <p:cNvPr id="70" name="Rounded Rectangle 25">
                <a:extLst>
                  <a:ext uri="{FF2B5EF4-FFF2-40B4-BE49-F238E27FC236}">
                    <a16:creationId xmlns:a16="http://schemas.microsoft.com/office/drawing/2014/main" id="{166C482F-4F0E-45EF-BE2B-57890883B593}"/>
                  </a:ext>
                </a:extLst>
              </p:cNvPr>
              <p:cNvSpPr/>
              <p:nvPr/>
            </p:nvSpPr>
            <p:spPr>
              <a:xfrm>
                <a:off x="5875607" y="284808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Connectivity and e-Commerce</a:t>
                </a:r>
              </a:p>
            </p:txBody>
          </p:sp>
          <p:sp>
            <p:nvSpPr>
              <p:cNvPr id="71" name="Rounded Rectangle 26">
                <a:extLst>
                  <a:ext uri="{FF2B5EF4-FFF2-40B4-BE49-F238E27FC236}">
                    <a16:creationId xmlns:a16="http://schemas.microsoft.com/office/drawing/2014/main" id="{E553FA81-BEB1-45D1-A6FD-9F04BDE564B6}"/>
                  </a:ext>
                </a:extLst>
              </p:cNvPr>
              <p:cNvSpPr/>
              <p:nvPr/>
            </p:nvSpPr>
            <p:spPr>
              <a:xfrm>
                <a:off x="5880459" y="5003461"/>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Manufacturing Expansion</a:t>
                </a:r>
              </a:p>
            </p:txBody>
          </p:sp>
          <p:sp>
            <p:nvSpPr>
              <p:cNvPr id="72" name="Rounded Rectangle 27">
                <a:extLst>
                  <a:ext uri="{FF2B5EF4-FFF2-40B4-BE49-F238E27FC236}">
                    <a16:creationId xmlns:a16="http://schemas.microsoft.com/office/drawing/2014/main" id="{65412A70-8659-4F49-BCDF-918BFF27C642}"/>
                  </a:ext>
                </a:extLst>
              </p:cNvPr>
              <p:cNvSpPr/>
              <p:nvPr/>
            </p:nvSpPr>
            <p:spPr>
              <a:xfrm>
                <a:off x="1373855" y="2848373"/>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Sustainable City and Building</a:t>
                </a:r>
              </a:p>
            </p:txBody>
          </p:sp>
          <p:sp>
            <p:nvSpPr>
              <p:cNvPr id="73" name="Rounded Rectangle 28">
                <a:extLst>
                  <a:ext uri="{FF2B5EF4-FFF2-40B4-BE49-F238E27FC236}">
                    <a16:creationId xmlns:a16="http://schemas.microsoft.com/office/drawing/2014/main" id="{B12DFAB0-DC33-4E75-978B-79D6DAD008A2}"/>
                  </a:ext>
                </a:extLst>
              </p:cNvPr>
              <p:cNvSpPr/>
              <p:nvPr/>
            </p:nvSpPr>
            <p:spPr>
              <a:xfrm>
                <a:off x="1376374" y="5002550"/>
                <a:ext cx="4353621" cy="1864253"/>
              </a:xfrm>
              <a:prstGeom prst="round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C00000"/>
                    </a:solidFill>
                    <a:latin typeface="Arial" panose="020B0604020202020204" pitchFamily="34" charset="0"/>
                    <a:cs typeface="Arial" panose="020B0604020202020204" pitchFamily="34" charset="0"/>
                  </a:rPr>
                  <a:t>Energy Infrastructure</a:t>
                </a:r>
              </a:p>
            </p:txBody>
          </p:sp>
        </p:grpSp>
        <p:pic>
          <p:nvPicPr>
            <p:cNvPr id="56" name="Picture 55">
              <a:extLst>
                <a:ext uri="{FF2B5EF4-FFF2-40B4-BE49-F238E27FC236}">
                  <a16:creationId xmlns:a16="http://schemas.microsoft.com/office/drawing/2014/main" id="{8BBC3B6B-DA0E-4018-81A1-EB6B7E2EB460}"/>
                </a:ext>
              </a:extLst>
            </p:cNvPr>
            <p:cNvPicPr>
              <a:picLocks noChangeAspect="1"/>
            </p:cNvPicPr>
            <p:nvPr/>
          </p:nvPicPr>
          <p:blipFill>
            <a:blip r:embed="rId101"/>
            <a:stretch>
              <a:fillRect/>
            </a:stretch>
          </p:blipFill>
          <p:spPr>
            <a:xfrm>
              <a:off x="3302387" y="3696727"/>
              <a:ext cx="506012" cy="506012"/>
            </a:xfrm>
            <a:prstGeom prst="rect">
              <a:avLst/>
            </a:prstGeom>
          </p:spPr>
        </p:pic>
        <p:pic>
          <p:nvPicPr>
            <p:cNvPr id="57" name="Picture 56">
              <a:extLst>
                <a:ext uri="{FF2B5EF4-FFF2-40B4-BE49-F238E27FC236}">
                  <a16:creationId xmlns:a16="http://schemas.microsoft.com/office/drawing/2014/main" id="{4F0F473F-7AFD-4216-ACFD-EEB31F87E37F}"/>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23813" r="63849"/>
            <a:stretch/>
          </p:blipFill>
          <p:spPr>
            <a:xfrm>
              <a:off x="5171987" y="2061140"/>
              <a:ext cx="576065" cy="917435"/>
            </a:xfrm>
            <a:prstGeom prst="rect">
              <a:avLst/>
            </a:prstGeom>
          </p:spPr>
        </p:pic>
        <p:pic>
          <p:nvPicPr>
            <p:cNvPr id="58" name="Picture 57">
              <a:extLst>
                <a:ext uri="{FF2B5EF4-FFF2-40B4-BE49-F238E27FC236}">
                  <a16:creationId xmlns:a16="http://schemas.microsoft.com/office/drawing/2014/main" id="{50D3DDA8-0209-4CF0-9033-07C4F61CA696}"/>
                </a:ext>
              </a:extLst>
            </p:cNvPr>
            <p:cNvPicPr>
              <a:picLocks noChangeAspect="1"/>
            </p:cNvPicPr>
            <p:nvPr/>
          </p:nvPicPr>
          <p:blipFill rotWithShape="1">
            <a:blip r:embed="rId103" cstate="print">
              <a:extLst>
                <a:ext uri="{28A0092B-C50C-407E-A947-70E740481C1C}">
                  <a14:useLocalDpi xmlns:a14="http://schemas.microsoft.com/office/drawing/2010/main" val="0"/>
                </a:ext>
              </a:extLst>
            </a:blip>
            <a:srcRect l="59305" r="25273"/>
            <a:stretch/>
          </p:blipFill>
          <p:spPr>
            <a:xfrm>
              <a:off x="1362215" y="3442179"/>
              <a:ext cx="720080" cy="917435"/>
            </a:xfrm>
            <a:prstGeom prst="parallelogram">
              <a:avLst/>
            </a:prstGeom>
          </p:spPr>
        </p:pic>
        <p:pic>
          <p:nvPicPr>
            <p:cNvPr id="59" name="Picture 58">
              <a:extLst>
                <a:ext uri="{FF2B5EF4-FFF2-40B4-BE49-F238E27FC236}">
                  <a16:creationId xmlns:a16="http://schemas.microsoft.com/office/drawing/2014/main" id="{7EB3BD88-E10A-428A-910B-24124D8EA969}"/>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l="81181" t="584" r="3744" b="-584"/>
            <a:stretch/>
          </p:blipFill>
          <p:spPr>
            <a:xfrm>
              <a:off x="3275856" y="2092399"/>
              <a:ext cx="703894" cy="917435"/>
            </a:xfrm>
            <a:prstGeom prst="rect">
              <a:avLst/>
            </a:prstGeom>
          </p:spPr>
        </p:pic>
        <p:pic>
          <p:nvPicPr>
            <p:cNvPr id="60" name="Picture 59">
              <a:extLst>
                <a:ext uri="{FF2B5EF4-FFF2-40B4-BE49-F238E27FC236}">
                  <a16:creationId xmlns:a16="http://schemas.microsoft.com/office/drawing/2014/main" id="{43C9E645-B193-46A6-9714-6E25C367523C}"/>
                </a:ext>
              </a:extLst>
            </p:cNvPr>
            <p:cNvPicPr>
              <a:picLocks noChangeAspect="1"/>
            </p:cNvPicPr>
            <p:nvPr/>
          </p:nvPicPr>
          <p:blipFill rotWithShape="1">
            <a:blip r:embed="rId102" cstate="print">
              <a:extLst>
                <a:ext uri="{28A0092B-C50C-407E-A947-70E740481C1C}">
                  <a14:useLocalDpi xmlns:a14="http://schemas.microsoft.com/office/drawing/2010/main" val="0"/>
                </a:ext>
              </a:extLst>
            </a:blip>
            <a:srcRect r="76609"/>
            <a:stretch/>
          </p:blipFill>
          <p:spPr>
            <a:xfrm>
              <a:off x="5105522" y="3419980"/>
              <a:ext cx="1092194" cy="917435"/>
            </a:xfrm>
            <a:prstGeom prst="rect">
              <a:avLst/>
            </a:prstGeom>
          </p:spPr>
        </p:pic>
        <p:pic>
          <p:nvPicPr>
            <p:cNvPr id="61" name="Picture 60">
              <a:extLst>
                <a:ext uri="{FF2B5EF4-FFF2-40B4-BE49-F238E27FC236}">
                  <a16:creationId xmlns:a16="http://schemas.microsoft.com/office/drawing/2014/main" id="{C5E18498-CD68-446F-A86E-9CF62268D1CD}"/>
                </a:ext>
              </a:extLst>
            </p:cNvPr>
            <p:cNvPicPr>
              <a:picLocks noChangeAspect="1"/>
            </p:cNvPicPr>
            <p:nvPr/>
          </p:nvPicPr>
          <p:blipFill rotWithShape="1">
            <a:blip r:embed="rId104" cstate="print">
              <a:extLst>
                <a:ext uri="{28A0092B-C50C-407E-A947-70E740481C1C}">
                  <a14:useLocalDpi xmlns:a14="http://schemas.microsoft.com/office/drawing/2010/main" val="0"/>
                </a:ext>
              </a:extLst>
            </a:blip>
            <a:srcRect l="39350" t="10541" r="52366" b="17626"/>
            <a:stretch/>
          </p:blipFill>
          <p:spPr>
            <a:xfrm>
              <a:off x="1244348" y="2174692"/>
              <a:ext cx="405910" cy="691534"/>
            </a:xfrm>
            <a:prstGeom prst="rect">
              <a:avLst/>
            </a:prstGeom>
          </p:spPr>
        </p:pic>
        <p:pic>
          <p:nvPicPr>
            <p:cNvPr id="62" name="Picture 61">
              <a:extLst>
                <a:ext uri="{FF2B5EF4-FFF2-40B4-BE49-F238E27FC236}">
                  <a16:creationId xmlns:a16="http://schemas.microsoft.com/office/drawing/2014/main" id="{BDA65004-5D03-41D0-AFD3-BB3FBACC43E2}"/>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17158" t="22754" r="72346" b="26411"/>
            <a:stretch/>
          </p:blipFill>
          <p:spPr>
            <a:xfrm>
              <a:off x="7039985" y="3593783"/>
              <a:ext cx="576063" cy="561880"/>
            </a:xfrm>
            <a:prstGeom prst="rect">
              <a:avLst/>
            </a:prstGeom>
          </p:spPr>
        </p:pic>
        <p:pic>
          <p:nvPicPr>
            <p:cNvPr id="63" name="Picture 62">
              <a:extLst>
                <a:ext uri="{FF2B5EF4-FFF2-40B4-BE49-F238E27FC236}">
                  <a16:creationId xmlns:a16="http://schemas.microsoft.com/office/drawing/2014/main" id="{AB63E2FD-F2D0-4F22-9DA4-9A4FF6A02264}"/>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28454" t="22754" r="57114" b="26411"/>
            <a:stretch/>
          </p:blipFill>
          <p:spPr>
            <a:xfrm>
              <a:off x="6249322" y="3595998"/>
              <a:ext cx="792088" cy="561880"/>
            </a:xfrm>
            <a:prstGeom prst="rect">
              <a:avLst/>
            </a:prstGeom>
          </p:spPr>
        </p:pic>
        <p:pic>
          <p:nvPicPr>
            <p:cNvPr id="64" name="Picture 63">
              <a:extLst>
                <a:ext uri="{FF2B5EF4-FFF2-40B4-BE49-F238E27FC236}">
                  <a16:creationId xmlns:a16="http://schemas.microsoft.com/office/drawing/2014/main" id="{4347A5AB-575C-474F-9953-1BEAF1EBC3E5}"/>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55413" t="41579" r="31467" b="25898"/>
            <a:stretch/>
          </p:blipFill>
          <p:spPr>
            <a:xfrm>
              <a:off x="7090966" y="2423160"/>
              <a:ext cx="720080" cy="359482"/>
            </a:xfrm>
            <a:prstGeom prst="rect">
              <a:avLst/>
            </a:prstGeom>
          </p:spPr>
        </p:pic>
        <p:pic>
          <p:nvPicPr>
            <p:cNvPr id="65" name="Picture 64">
              <a:extLst>
                <a:ext uri="{FF2B5EF4-FFF2-40B4-BE49-F238E27FC236}">
                  <a16:creationId xmlns:a16="http://schemas.microsoft.com/office/drawing/2014/main" id="{2E3CCD33-8450-4DC9-8FDD-7AF241401983}"/>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79392" t="15469" r="8668" b="25898"/>
            <a:stretch/>
          </p:blipFill>
          <p:spPr>
            <a:xfrm>
              <a:off x="6461665" y="2234858"/>
              <a:ext cx="655319" cy="648072"/>
            </a:xfrm>
            <a:prstGeom prst="rect">
              <a:avLst/>
            </a:prstGeom>
          </p:spPr>
        </p:pic>
        <p:pic>
          <p:nvPicPr>
            <p:cNvPr id="66" name="Picture 65">
              <a:extLst>
                <a:ext uri="{FF2B5EF4-FFF2-40B4-BE49-F238E27FC236}">
                  <a16:creationId xmlns:a16="http://schemas.microsoft.com/office/drawing/2014/main" id="{AF8169B9-B8E3-4B25-AADA-423F59E94986}"/>
                </a:ext>
              </a:extLst>
            </p:cNvPr>
            <p:cNvPicPr>
              <a:picLocks noChangeAspect="1"/>
            </p:cNvPicPr>
            <p:nvPr/>
          </p:nvPicPr>
          <p:blipFill rotWithShape="1">
            <a:blip r:embed="rId105" cstate="print">
              <a:extLst>
                <a:ext uri="{28A0092B-C50C-407E-A947-70E740481C1C}">
                  <a14:useLocalDpi xmlns:a14="http://schemas.microsoft.com/office/drawing/2010/main" val="0"/>
                </a:ext>
              </a:extLst>
            </a:blip>
            <a:srcRect l="68148" t="15469" r="20884" b="25898"/>
            <a:stretch/>
          </p:blipFill>
          <p:spPr>
            <a:xfrm>
              <a:off x="2332259" y="3560206"/>
              <a:ext cx="601980" cy="648072"/>
            </a:xfrm>
            <a:prstGeom prst="rect">
              <a:avLst/>
            </a:prstGeom>
          </p:spPr>
        </p:pic>
        <p:pic>
          <p:nvPicPr>
            <p:cNvPr id="67" name="Picture 2" descr="Security camera Free Icon">
              <a:extLst>
                <a:ext uri="{FF2B5EF4-FFF2-40B4-BE49-F238E27FC236}">
                  <a16:creationId xmlns:a16="http://schemas.microsoft.com/office/drawing/2014/main" id="{2ECB45C8-FB26-41A1-8743-EB7587C7F1E9}"/>
                </a:ext>
              </a:extLst>
            </p:cNvPr>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2669396" y="2309871"/>
              <a:ext cx="436846" cy="43684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EDFA9F80-C718-494B-8382-9B65D3F23610}"/>
                </a:ext>
              </a:extLst>
            </p:cNvPr>
            <p:cNvPicPr>
              <a:picLocks noChangeAspect="1"/>
            </p:cNvPicPr>
            <p:nvPr/>
          </p:nvPicPr>
          <p:blipFill>
            <a:blip r:embed="rId107" cstate="print">
              <a:extLst>
                <a:ext uri="{28A0092B-C50C-407E-A947-70E740481C1C}">
                  <a14:useLocalDpi xmlns:a14="http://schemas.microsoft.com/office/drawing/2010/main" val="0"/>
                </a:ext>
              </a:extLst>
            </a:blip>
            <a:stretch>
              <a:fillRect/>
            </a:stretch>
          </p:blipFill>
          <p:spPr>
            <a:xfrm>
              <a:off x="1742711" y="2241446"/>
              <a:ext cx="886246" cy="673742"/>
            </a:xfrm>
            <a:prstGeom prst="rect">
              <a:avLst/>
            </a:prstGeom>
          </p:spPr>
        </p:pic>
        <p:pic>
          <p:nvPicPr>
            <p:cNvPr id="69" name="Picture 2" descr="Antenna, broadcast, radio, telecommunication, tower icon">
              <a:extLst>
                <a:ext uri="{FF2B5EF4-FFF2-40B4-BE49-F238E27FC236}">
                  <a16:creationId xmlns:a16="http://schemas.microsoft.com/office/drawing/2014/main" id="{B71CDE68-441F-4723-88B2-4E2076AC60BB}"/>
                </a:ext>
              </a:extLst>
            </p:cNvPr>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5826937" y="2264728"/>
              <a:ext cx="541698" cy="5416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507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lstStyle/>
          <a:p>
            <a:r>
              <a:rPr lang="en-US" dirty="0"/>
              <a:t>Award &amp; Recognition</a:t>
            </a:r>
          </a:p>
        </p:txBody>
      </p:sp>
    </p:spTree>
    <p:extLst>
      <p:ext uri="{BB962C8B-B14F-4D97-AF65-F5344CB8AC3E}">
        <p14:creationId xmlns:p14="http://schemas.microsoft.com/office/powerpoint/2010/main" val="4059884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ESG Award &amp; Recognition</a:t>
            </a:r>
            <a:endParaRPr kumimoji="0" lang="en-US" altLang="zh-TW" sz="2400" b="1" dirty="0">
              <a:solidFill>
                <a:srgbClr val="0087DC"/>
              </a:solidFill>
              <a:latin typeface="DeltaSans" panose="020B0502030000000004" pitchFamily="34" charset="0"/>
              <a:ea typeface="DeltaSans" panose="020B0502030000000004" pitchFamily="34" charset="0"/>
            </a:endParaRPr>
          </a:p>
        </p:txBody>
      </p:sp>
      <p:sp>
        <p:nvSpPr>
          <p:cNvPr id="15" name="Rectangle 14"/>
          <p:cNvSpPr/>
          <p:nvPr/>
        </p:nvSpPr>
        <p:spPr bwMode="auto">
          <a:xfrm>
            <a:off x="0" y="404979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a:solidFill>
                <a:schemeClr val="bg1"/>
              </a:solidFill>
            </a:endParaRPr>
          </a:p>
        </p:txBody>
      </p:sp>
      <p:sp>
        <p:nvSpPr>
          <p:cNvPr id="16" name="Rectangle 15"/>
          <p:cNvSpPr/>
          <p:nvPr/>
        </p:nvSpPr>
        <p:spPr bwMode="auto">
          <a:xfrm>
            <a:off x="0" y="2300116"/>
            <a:ext cx="9144000" cy="42187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750" b="1">
              <a:solidFill>
                <a:srgbClr val="96E6BE"/>
              </a:solidFill>
            </a:endParaRPr>
          </a:p>
        </p:txBody>
      </p:sp>
      <p:sp>
        <p:nvSpPr>
          <p:cNvPr id="19" name="TextBox 8"/>
          <p:cNvSpPr txBox="1">
            <a:spLocks noChangeArrowheads="1"/>
          </p:cNvSpPr>
          <p:nvPr/>
        </p:nvSpPr>
        <p:spPr bwMode="auto">
          <a:xfrm>
            <a:off x="3032128" y="4049561"/>
            <a:ext cx="1539872"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a:t>
            </a:r>
            <a:r>
              <a:rPr lang="en-US" altLang="zh-CN"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9</a:t>
            </a: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 Thailand’s Top</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Corporate Brand Hall of Fame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Chulalongkorn University</a:t>
            </a:r>
          </a:p>
        </p:txBody>
      </p:sp>
      <p:sp>
        <p:nvSpPr>
          <p:cNvPr id="20" name="TextBox 8"/>
          <p:cNvSpPr txBox="1">
            <a:spLocks noChangeArrowheads="1"/>
          </p:cNvSpPr>
          <p:nvPr/>
        </p:nvSpPr>
        <p:spPr bwMode="auto">
          <a:xfrm>
            <a:off x="6845731" y="4049561"/>
            <a:ext cx="1686709"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2016 - 2021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Excellence in CG Score</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IOD for CG Report</a:t>
            </a:r>
          </a:p>
        </p:txBody>
      </p:sp>
      <p:sp>
        <p:nvSpPr>
          <p:cNvPr id="22" name="TextBox 8"/>
          <p:cNvSpPr txBox="1">
            <a:spLocks noChangeArrowheads="1"/>
          </p:cNvSpPr>
          <p:nvPr/>
        </p:nvSpPr>
        <p:spPr bwMode="auto">
          <a:xfrm>
            <a:off x="4923082" y="2291117"/>
            <a:ext cx="205740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2020 &amp;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Thailand Energy Awards </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The Ministry of Energy</a:t>
            </a:r>
          </a:p>
        </p:txBody>
      </p:sp>
      <p:sp>
        <p:nvSpPr>
          <p:cNvPr id="23" name="TextBox 8"/>
          <p:cNvSpPr txBox="1">
            <a:spLocks noChangeArrowheads="1"/>
          </p:cNvSpPr>
          <p:nvPr/>
        </p:nvSpPr>
        <p:spPr bwMode="auto">
          <a:xfrm>
            <a:off x="6763123" y="2291117"/>
            <a:ext cx="2201365"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2019</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SET Best Sustainability Excellence Award</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Stock Exchange of Thailand</a:t>
            </a:r>
          </a:p>
        </p:txBody>
      </p:sp>
      <p:sp>
        <p:nvSpPr>
          <p:cNvPr id="32" name="TextBox 8"/>
          <p:cNvSpPr txBox="1">
            <a:spLocks noChangeArrowheads="1"/>
          </p:cNvSpPr>
          <p:nvPr/>
        </p:nvSpPr>
        <p:spPr bwMode="auto">
          <a:xfrm>
            <a:off x="4877406" y="4049561"/>
            <a:ext cx="157238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rPr>
              <a:t>2018 Prime Minister’s Industry Award: </a:t>
            </a:r>
            <a:r>
              <a:rPr lang="en-US" sz="750" b="1" dirty="0">
                <a:solidFill>
                  <a:schemeClr val="tx1">
                    <a:lumMod val="75000"/>
                    <a:lumOff val="25000"/>
                  </a:schemeClr>
                </a:solidFill>
                <a:latin typeface="DeltaSans" panose="020B0502030000000004" pitchFamily="34" charset="0"/>
                <a:ea typeface="DeltaSans" panose="020B0502030000000004" pitchFamily="34" charset="0"/>
              </a:rPr>
              <a:t>CSR Category</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Ministry of Commerce</a:t>
            </a:r>
          </a:p>
        </p:txBody>
      </p:sp>
      <p:sp>
        <p:nvSpPr>
          <p:cNvPr id="37" name="TextBox 8"/>
          <p:cNvSpPr txBox="1">
            <a:spLocks noChangeArrowheads="1"/>
          </p:cNvSpPr>
          <p:nvPr/>
        </p:nvSpPr>
        <p:spPr bwMode="auto">
          <a:xfrm>
            <a:off x="751324" y="2291117"/>
            <a:ext cx="1771650"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Dow Jones Sustainability World Index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By S&amp;P Global </a:t>
            </a:r>
          </a:p>
        </p:txBody>
      </p:sp>
      <p:pic>
        <p:nvPicPr>
          <p:cNvPr id="26" name="Picture 2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41187" y="3096309"/>
            <a:ext cx="1060931" cy="875204"/>
          </a:xfrm>
          <a:prstGeom prst="rect">
            <a:avLst/>
          </a:prstGeom>
        </p:spPr>
      </p:pic>
      <p:sp>
        <p:nvSpPr>
          <p:cNvPr id="24" name="TextBox 8"/>
          <p:cNvSpPr txBox="1">
            <a:spLocks noChangeArrowheads="1"/>
          </p:cNvSpPr>
          <p:nvPr/>
        </p:nvSpPr>
        <p:spPr bwMode="auto">
          <a:xfrm>
            <a:off x="539552" y="4049561"/>
            <a:ext cx="2170783" cy="438582"/>
          </a:xfrm>
          <a:prstGeom prst="rect">
            <a:avLst/>
          </a:prstGeom>
          <a:noFill/>
          <a:ln w="9525">
            <a:noFill/>
            <a:miter lim="800000"/>
            <a:headEnd/>
            <a:tailEnd/>
          </a:ln>
        </p:spPr>
        <p:txBody>
          <a:bodyPr wrap="square">
            <a:spAutoFit/>
          </a:bodyPr>
          <a:lstStyle/>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2017 - 2021</a:t>
            </a:r>
          </a:p>
          <a:p>
            <a:pPr algn="ctr"/>
            <a:r>
              <a:rPr lang="en-US" altLang="en-US" sz="750" b="1" dirty="0">
                <a:solidFill>
                  <a:schemeClr val="tx1">
                    <a:lumMod val="75000"/>
                    <a:lumOff val="25000"/>
                  </a:schemeClr>
                </a:solidFill>
                <a:latin typeface="DeltaSans" panose="020B0502030000000004" pitchFamily="34" charset="0"/>
                <a:ea typeface="DeltaSans" panose="020B0502030000000004" pitchFamily="34" charset="0"/>
                <a:cs typeface="Arial" panose="020B0604020202020204" pitchFamily="34" charset="0"/>
              </a:rPr>
              <a:t>Listed in the FTSE4Good Emerging Index, part of London Stock Exchange Group </a:t>
            </a:r>
          </a:p>
        </p:txBody>
      </p:sp>
      <p:sp>
        <p:nvSpPr>
          <p:cNvPr id="33" name="Rectangle 32"/>
          <p:cNvSpPr/>
          <p:nvPr/>
        </p:nvSpPr>
        <p:spPr>
          <a:xfrm>
            <a:off x="2843808" y="2291117"/>
            <a:ext cx="2092914" cy="438582"/>
          </a:xfrm>
          <a:prstGeom prst="rect">
            <a:avLst/>
          </a:prstGeom>
        </p:spPr>
        <p:txBody>
          <a:bodyPr wrap="square">
            <a:spAutoFit/>
          </a:bodyPr>
          <a:lstStyle/>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ASEAN Energy Awards 2020</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Large Industry- Energy Management</a:t>
            </a:r>
          </a:p>
          <a:p>
            <a:pPr algn="ctr"/>
            <a:r>
              <a:rPr lang="en-US" sz="750" b="1" dirty="0">
                <a:solidFill>
                  <a:schemeClr val="tx1">
                    <a:lumMod val="75000"/>
                    <a:lumOff val="25000"/>
                  </a:schemeClr>
                </a:solidFill>
                <a:latin typeface="DeltaSans" panose="020B0502030000000004" pitchFamily="34" charset="0"/>
                <a:ea typeface="DeltaSans" panose="020B0502030000000004" pitchFamily="34" charset="0"/>
              </a:rPr>
              <a:t>By ASEAN Centre for Energy</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1052" y="2857690"/>
            <a:ext cx="344800" cy="112817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92799" y="2901085"/>
            <a:ext cx="818529" cy="1041387"/>
          </a:xfrm>
          <a:prstGeom prst="rect">
            <a:avLst/>
          </a:prstGeom>
        </p:spPr>
      </p:pic>
      <p:pic>
        <p:nvPicPr>
          <p:cNvPr id="28674" name="Picture 2" descr="ดัชนี FTSE4Good Index 2019"/>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7965" t="20298" r="28035" b="17138"/>
          <a:stretch/>
        </p:blipFill>
        <p:spPr bwMode="auto">
          <a:xfrm>
            <a:off x="1036248" y="2946909"/>
            <a:ext cx="1108588" cy="10246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6"/>
          <a:stretch>
            <a:fillRect/>
          </a:stretch>
        </p:blipFill>
        <p:spPr>
          <a:xfrm>
            <a:off x="7447215" y="1121508"/>
            <a:ext cx="866029" cy="1169609"/>
          </a:xfrm>
          <a:prstGeom prst="rect">
            <a:avLst/>
          </a:prstGeom>
        </p:spPr>
      </p:pic>
      <p:pic>
        <p:nvPicPr>
          <p:cNvPr id="25" name="Picture 2" descr="Delta DJSI 2021">
            <a:extLst>
              <a:ext uri="{FF2B5EF4-FFF2-40B4-BE49-F238E27FC236}">
                <a16:creationId xmlns:a16="http://schemas.microsoft.com/office/drawing/2014/main" id="{48CFD58A-6CED-4E66-9E39-1427DC03E7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120" y="1203488"/>
            <a:ext cx="1613193" cy="1048495"/>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104</a:t>
            </a:fld>
            <a:endParaRPr lang="en-US"/>
          </a:p>
        </p:txBody>
      </p:sp>
      <p:pic>
        <p:nvPicPr>
          <p:cNvPr id="30" name="Picture 29" descr="A picture containing text, businesscard&#10;&#10;Description automatically generated">
            <a:extLst>
              <a:ext uri="{FF2B5EF4-FFF2-40B4-BE49-F238E27FC236}">
                <a16:creationId xmlns:a16="http://schemas.microsoft.com/office/drawing/2014/main" id="{0A03020F-2D16-494A-88F7-27E4D07C48B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463014" y="1164189"/>
            <a:ext cx="854501" cy="109393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3DA18AE-951A-4763-80E7-7E8D173CA5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564872" y="804514"/>
            <a:ext cx="901013" cy="1351849"/>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D83B39D6-0559-4BE4-B9EE-3B34A509236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220072" y="989974"/>
            <a:ext cx="901013" cy="1351849"/>
          </a:xfrm>
          <a:prstGeom prst="rect">
            <a:avLst/>
          </a:prstGeom>
        </p:spPr>
      </p:pic>
    </p:spTree>
    <p:extLst>
      <p:ext uri="{BB962C8B-B14F-4D97-AF65-F5344CB8AC3E}">
        <p14:creationId xmlns:p14="http://schemas.microsoft.com/office/powerpoint/2010/main" val="221416892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bwMode="auto">
          <a:xfrm>
            <a:off x="1979712" y="285750"/>
            <a:ext cx="5194101" cy="359093"/>
          </a:xfrm>
          <a:prstGeom prst="rect">
            <a:avLst/>
          </a:prstGeom>
          <a:noFill/>
          <a:ln w="9525">
            <a:noFill/>
            <a:miter lim="800000"/>
            <a:headEnd/>
            <a:tailEnd/>
          </a:ln>
        </p:spPr>
        <p:txBody>
          <a:bodyPr/>
          <a:lstStyle/>
          <a:p>
            <a:pPr algn="ctr" eaLnBrk="0" hangingPunct="0">
              <a:defRPr/>
            </a:pPr>
            <a:r>
              <a:rPr kumimoji="0" lang="en-US" altLang="zh-TW" sz="2400" b="1" dirty="0">
                <a:solidFill>
                  <a:srgbClr val="0087DC"/>
                </a:solidFill>
                <a:latin typeface="DeltaSans" panose="020B0502030000000004" pitchFamily="34" charset="0"/>
                <a:ea typeface="DeltaSans" panose="020B0502030000000004" pitchFamily="34" charset="0"/>
                <a:cs typeface="+mj-cs"/>
              </a:rPr>
              <a:t>Where You Can Find Us</a:t>
            </a:r>
          </a:p>
        </p:txBody>
      </p:sp>
      <p:sp>
        <p:nvSpPr>
          <p:cNvPr id="27" name="Footer Placeholder 4">
            <a:extLst>
              <a:ext uri="{FF2B5EF4-FFF2-40B4-BE49-F238E27FC236}">
                <a16:creationId xmlns:a16="http://schemas.microsoft.com/office/drawing/2014/main" id="{95980103-6F75-43AC-9A8C-A5F68220D277}"/>
              </a:ext>
            </a:extLst>
          </p:cNvPr>
          <p:cNvSpPr>
            <a:spLocks noGrp="1"/>
          </p:cNvSpPr>
          <p:nvPr>
            <p:ph type="ftr" sz="quarter" idx="11"/>
          </p:nvPr>
        </p:nvSpPr>
        <p:spPr>
          <a:xfrm>
            <a:off x="588177" y="4643975"/>
            <a:ext cx="1228749" cy="328071"/>
          </a:xfrm>
        </p:spPr>
        <p:txBody>
          <a:bodyPr/>
          <a:lstStyle/>
          <a:p>
            <a:r>
              <a:rPr lang="en-US"/>
              <a:t>Delta Confidential</a:t>
            </a:r>
          </a:p>
        </p:txBody>
      </p:sp>
      <p:sp>
        <p:nvSpPr>
          <p:cNvPr id="28" name="Slide Number Placeholder 5">
            <a:extLst>
              <a:ext uri="{FF2B5EF4-FFF2-40B4-BE49-F238E27FC236}">
                <a16:creationId xmlns:a16="http://schemas.microsoft.com/office/drawing/2014/main" id="{6E232CAC-94C1-41E3-A5C8-43ABCC399814}"/>
              </a:ext>
            </a:extLst>
          </p:cNvPr>
          <p:cNvSpPr>
            <a:spLocks noGrp="1"/>
          </p:cNvSpPr>
          <p:nvPr>
            <p:ph type="sldNum" sz="quarter" idx="12"/>
          </p:nvPr>
        </p:nvSpPr>
        <p:spPr>
          <a:xfrm>
            <a:off x="304800" y="4621096"/>
            <a:ext cx="372094" cy="350951"/>
          </a:xfrm>
        </p:spPr>
        <p:txBody>
          <a:bodyPr/>
          <a:lstStyle/>
          <a:p>
            <a:fld id="{81BD21A8-5E88-4AE4-993C-2D76760CAD3D}" type="slidenum">
              <a:rPr lang="en-US" smtClean="0"/>
              <a:pPr/>
              <a:t>105</a:t>
            </a:fld>
            <a:endParaRPr lang="en-US"/>
          </a:p>
        </p:txBody>
      </p:sp>
      <p:sp>
        <p:nvSpPr>
          <p:cNvPr id="29" name="TextBox 28">
            <a:extLst>
              <a:ext uri="{FF2B5EF4-FFF2-40B4-BE49-F238E27FC236}">
                <a16:creationId xmlns:a16="http://schemas.microsoft.com/office/drawing/2014/main" id="{871BB132-59A8-4BE2-80EC-7383CF4FBA2C}"/>
              </a:ext>
            </a:extLst>
          </p:cNvPr>
          <p:cNvSpPr txBox="1"/>
          <p:nvPr/>
        </p:nvSpPr>
        <p:spPr>
          <a:xfrm>
            <a:off x="3275856" y="932614"/>
            <a:ext cx="2574032" cy="369332"/>
          </a:xfrm>
          <a:prstGeom prst="rect">
            <a:avLst/>
          </a:prstGeom>
          <a:noFill/>
        </p:spPr>
        <p:txBody>
          <a:bodyPr wrap="square">
            <a:spAutoFit/>
          </a:bodyPr>
          <a:lstStyle/>
          <a:p>
            <a:pPr algn="ctr"/>
            <a:r>
              <a:rPr lang="en-US" dirty="0"/>
              <a:t>www.deltathailand.com </a:t>
            </a:r>
          </a:p>
        </p:txBody>
      </p:sp>
      <p:pic>
        <p:nvPicPr>
          <p:cNvPr id="30" name="Picture 29">
            <a:extLst>
              <a:ext uri="{FF2B5EF4-FFF2-40B4-BE49-F238E27FC236}">
                <a16:creationId xmlns:a16="http://schemas.microsoft.com/office/drawing/2014/main" id="{C8436852-B14F-4BE6-8549-D4A79CCE614D}"/>
              </a:ext>
            </a:extLst>
          </p:cNvPr>
          <p:cNvPicPr>
            <a:picLocks noChangeAspect="1"/>
          </p:cNvPicPr>
          <p:nvPr/>
        </p:nvPicPr>
        <p:blipFill rotWithShape="1">
          <a:blip r:embed="rId2"/>
          <a:srcRect r="43133"/>
          <a:stretch/>
        </p:blipFill>
        <p:spPr>
          <a:xfrm>
            <a:off x="2047322" y="1743015"/>
            <a:ext cx="4770276" cy="1116745"/>
          </a:xfrm>
          <a:prstGeom prst="rect">
            <a:avLst/>
          </a:prstGeom>
        </p:spPr>
      </p:pic>
      <p:pic>
        <p:nvPicPr>
          <p:cNvPr id="35" name="Picture 34">
            <a:extLst>
              <a:ext uri="{FF2B5EF4-FFF2-40B4-BE49-F238E27FC236}">
                <a16:creationId xmlns:a16="http://schemas.microsoft.com/office/drawing/2014/main" id="{D0A0B03C-364C-4DE1-B28C-FE5E89D2679B}"/>
              </a:ext>
            </a:extLst>
          </p:cNvPr>
          <p:cNvPicPr>
            <a:picLocks noChangeAspect="1"/>
          </p:cNvPicPr>
          <p:nvPr/>
        </p:nvPicPr>
        <p:blipFill>
          <a:blip r:embed="rId3"/>
          <a:stretch>
            <a:fillRect/>
          </a:stretch>
        </p:blipFill>
        <p:spPr>
          <a:xfrm>
            <a:off x="4860032" y="3135262"/>
            <a:ext cx="1007572" cy="1010017"/>
          </a:xfrm>
          <a:prstGeom prst="rect">
            <a:avLst/>
          </a:prstGeom>
        </p:spPr>
      </p:pic>
      <p:pic>
        <p:nvPicPr>
          <p:cNvPr id="36" name="Picture 35">
            <a:extLst>
              <a:ext uri="{FF2B5EF4-FFF2-40B4-BE49-F238E27FC236}">
                <a16:creationId xmlns:a16="http://schemas.microsoft.com/office/drawing/2014/main" id="{D557D117-790C-4463-A729-BE6BB636CF24}"/>
              </a:ext>
            </a:extLst>
          </p:cNvPr>
          <p:cNvPicPr>
            <a:picLocks noChangeAspect="1"/>
          </p:cNvPicPr>
          <p:nvPr/>
        </p:nvPicPr>
        <p:blipFill rotWithShape="1">
          <a:blip r:embed="rId2"/>
          <a:srcRect l="65352" r="21478"/>
          <a:stretch/>
        </p:blipFill>
        <p:spPr>
          <a:xfrm>
            <a:off x="2987824" y="3063168"/>
            <a:ext cx="1104804" cy="1116745"/>
          </a:xfrm>
          <a:prstGeom prst="rect">
            <a:avLst/>
          </a:prstGeom>
        </p:spPr>
      </p:pic>
    </p:spTree>
    <p:extLst>
      <p:ext uri="{BB962C8B-B14F-4D97-AF65-F5344CB8AC3E}">
        <p14:creationId xmlns:p14="http://schemas.microsoft.com/office/powerpoint/2010/main" val="275352804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6955-F2E5-4892-A353-869EC4F7D95B}"/>
              </a:ext>
            </a:extLst>
          </p:cNvPr>
          <p:cNvSpPr>
            <a:spLocks noGrp="1"/>
          </p:cNvSpPr>
          <p:nvPr>
            <p:ph type="ctrTitle"/>
          </p:nvPr>
        </p:nvSpPr>
        <p:spPr/>
        <p:txBody>
          <a:bodyPr/>
          <a:lstStyle/>
          <a:p>
            <a:r>
              <a:rPr lang="en-US" dirty="0">
                <a:latin typeface="DeltaSans" panose="020B0502030000000004" pitchFamily="34" charset="0"/>
                <a:ea typeface="DeltaSans" panose="020B0502030000000004" pitchFamily="34" charset="0"/>
              </a:rPr>
              <a:t>Smarter. Greener. Together.</a:t>
            </a:r>
            <a:r>
              <a:rPr lang="en-US" dirty="0"/>
              <a:t/>
            </a:r>
            <a:br>
              <a:rPr lang="en-US" dirty="0"/>
            </a:br>
            <a:endParaRPr lang="en-US" dirty="0"/>
          </a:p>
        </p:txBody>
      </p:sp>
    </p:spTree>
    <p:extLst>
      <p:ext uri="{BB962C8B-B14F-4D97-AF65-F5344CB8AC3E}">
        <p14:creationId xmlns:p14="http://schemas.microsoft.com/office/powerpoint/2010/main" val="74670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Predefined Data Types in C#</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11</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b="43595"/>
          <a:stretch/>
        </p:blipFill>
        <p:spPr>
          <a:xfrm>
            <a:off x="179512" y="833956"/>
            <a:ext cx="4336357" cy="3033938"/>
          </a:xfrm>
          <a:prstGeom prst="rect">
            <a:avLst/>
          </a:prstGeom>
        </p:spPr>
      </p:pic>
      <p:pic>
        <p:nvPicPr>
          <p:cNvPr id="12" name="Picture 11"/>
          <p:cNvPicPr>
            <a:picLocks noChangeAspect="1"/>
          </p:cNvPicPr>
          <p:nvPr/>
        </p:nvPicPr>
        <p:blipFill rotWithShape="1">
          <a:blip r:embed="rId2"/>
          <a:srcRect t="54949"/>
          <a:stretch/>
        </p:blipFill>
        <p:spPr>
          <a:xfrm>
            <a:off x="4590728" y="1138136"/>
            <a:ext cx="4336357" cy="2423251"/>
          </a:xfrm>
          <a:prstGeom prst="rect">
            <a:avLst/>
          </a:prstGeom>
        </p:spPr>
      </p:pic>
      <p:pic>
        <p:nvPicPr>
          <p:cNvPr id="14" name="Picture 13"/>
          <p:cNvPicPr>
            <a:picLocks noChangeAspect="1"/>
          </p:cNvPicPr>
          <p:nvPr/>
        </p:nvPicPr>
        <p:blipFill rotWithShape="1">
          <a:blip r:embed="rId2"/>
          <a:srcRect b="94645"/>
          <a:stretch/>
        </p:blipFill>
        <p:spPr>
          <a:xfrm>
            <a:off x="4590728" y="850104"/>
            <a:ext cx="4336357" cy="288032"/>
          </a:xfrm>
          <a:prstGeom prst="rect">
            <a:avLst/>
          </a:prstGeom>
        </p:spPr>
      </p:pic>
    </p:spTree>
    <p:extLst>
      <p:ext uri="{BB962C8B-B14F-4D97-AF65-F5344CB8AC3E}">
        <p14:creationId xmlns:p14="http://schemas.microsoft.com/office/powerpoint/2010/main" val="28421911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12</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9045" y="703880"/>
            <a:ext cx="4572000" cy="323165"/>
          </a:xfrm>
          <a:prstGeom prst="rect">
            <a:avLst/>
          </a:prstGeom>
        </p:spPr>
        <p:txBody>
          <a:bodyPr>
            <a:spAutoFit/>
          </a:bodyPr>
          <a:lstStyle/>
          <a:p>
            <a:r>
              <a:rPr lang="en-US" sz="1500" b="1" dirty="0" smtClean="0">
                <a:latin typeface="DeltaSans" panose="020B0502030000000004"/>
              </a:rPr>
              <a:t>Common </a:t>
            </a:r>
            <a:r>
              <a:rPr lang="en-US" sz="1500" b="1" dirty="0">
                <a:latin typeface="DeltaSans" panose="020B0502030000000004"/>
              </a:rPr>
              <a:t>Types </a:t>
            </a:r>
            <a:endParaRPr lang="en-US" sz="1500" dirty="0">
              <a:latin typeface="DeltaSans" panose="020B0502030000000004"/>
            </a:endParaRPr>
          </a:p>
        </p:txBody>
      </p:sp>
      <p:sp>
        <p:nvSpPr>
          <p:cNvPr id="13" name="Rectangle 12"/>
          <p:cNvSpPr/>
          <p:nvPr/>
        </p:nvSpPr>
        <p:spPr>
          <a:xfrm>
            <a:off x="489044" y="1028986"/>
            <a:ext cx="8350155" cy="553998"/>
          </a:xfrm>
          <a:prstGeom prst="rect">
            <a:avLst/>
          </a:prstGeom>
        </p:spPr>
        <p:txBody>
          <a:bodyPr wrap="square">
            <a:spAutoFit/>
          </a:bodyPr>
          <a:lstStyle/>
          <a:p>
            <a:r>
              <a:rPr lang="en-US" sz="1500" dirty="0">
                <a:latin typeface="DeltaSans" panose="020B0502030000000004"/>
              </a:rPr>
              <a:t>These are the variable types that you will be using most often when you are creating applications. </a:t>
            </a:r>
          </a:p>
        </p:txBody>
      </p:sp>
      <p:sp>
        <p:nvSpPr>
          <p:cNvPr id="16" name="Rounded Rectangle 15"/>
          <p:cNvSpPr/>
          <p:nvPr/>
        </p:nvSpPr>
        <p:spPr>
          <a:xfrm>
            <a:off x="521464" y="1716683"/>
            <a:ext cx="7848872" cy="10242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string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up to two billion Unicode characters. Basically, any character(s) you want in between double quotes. </a:t>
            </a:r>
          </a:p>
          <a:p>
            <a:r>
              <a:rPr lang="en-US" sz="1500" b="1" dirty="0">
                <a:latin typeface="DeltaSans" panose="020B0502030000000004"/>
              </a:rPr>
              <a:t>Example Values</a:t>
            </a:r>
            <a:r>
              <a:rPr lang="en-US" sz="1500" dirty="0">
                <a:latin typeface="DeltaSans" panose="020B0502030000000004"/>
              </a:rPr>
              <a:t>: “Hello World”, “1”, “Anything I ^#@&amp;* want!”, “” </a:t>
            </a:r>
          </a:p>
        </p:txBody>
      </p:sp>
      <p:sp>
        <p:nvSpPr>
          <p:cNvPr id="18" name="Rounded Rectangle 17"/>
          <p:cNvSpPr/>
          <p:nvPr/>
        </p:nvSpPr>
        <p:spPr>
          <a:xfrm>
            <a:off x="489044" y="2874631"/>
            <a:ext cx="7848872" cy="9212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a:latin typeface="DeltaSans" panose="020B0502030000000004"/>
              </a:rPr>
              <a:t>bool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either true or false. </a:t>
            </a:r>
          </a:p>
          <a:p>
            <a:r>
              <a:rPr lang="en-US" sz="1500" b="1" dirty="0">
                <a:latin typeface="DeltaSans" panose="020B0502030000000004"/>
              </a:rPr>
              <a:t>Example Values</a:t>
            </a:r>
            <a:r>
              <a:rPr lang="en-US" sz="1500" dirty="0">
                <a:latin typeface="DeltaSans" panose="020B0502030000000004"/>
              </a:rPr>
              <a:t>: true, false </a:t>
            </a:r>
          </a:p>
        </p:txBody>
      </p:sp>
    </p:spTree>
    <p:extLst>
      <p:ext uri="{BB962C8B-B14F-4D97-AF65-F5344CB8AC3E}">
        <p14:creationId xmlns:p14="http://schemas.microsoft.com/office/powerpoint/2010/main" val="1027049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13</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860808"/>
            <a:ext cx="7848872" cy="115794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err="1" smtClean="0">
                <a:latin typeface="DeltaSans" panose="020B0502030000000004"/>
              </a:rPr>
              <a:t>int</a:t>
            </a:r>
            <a:r>
              <a:rPr lang="en-US" sz="1500" b="1" dirty="0" smtClean="0">
                <a:latin typeface="DeltaSans" panose="020B0502030000000004"/>
              </a:rPr>
              <a:t>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whole number that goes from roughly negative two billion to positive two billion. The number cannot have a decimal in it (thus, whole number). This is equivalent to Int32 and is 32-bit in size. </a:t>
            </a:r>
          </a:p>
          <a:p>
            <a:r>
              <a:rPr lang="en-US" sz="1500" b="1" dirty="0">
                <a:latin typeface="DeltaSans" panose="020B0502030000000004"/>
              </a:rPr>
              <a:t>Example Values</a:t>
            </a:r>
            <a:r>
              <a:rPr lang="en-US" sz="1500" dirty="0">
                <a:latin typeface="DeltaSans" panose="020B0502030000000004"/>
              </a:rPr>
              <a:t>: 586, -12, 0, 941 </a:t>
            </a:r>
          </a:p>
        </p:txBody>
      </p:sp>
      <p:sp>
        <p:nvSpPr>
          <p:cNvPr id="18" name="Rounded Rectangle 17"/>
          <p:cNvSpPr/>
          <p:nvPr/>
        </p:nvSpPr>
        <p:spPr>
          <a:xfrm>
            <a:off x="489045" y="2123885"/>
            <a:ext cx="7848872" cy="24972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double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64-bit in size. A double is used for most non-whole number operations. The exception is for operations where extreme precision are needed such as financial transactions. The double type only holds significant digits to the 16th place after the decimal point – fine for practically anything except money and astrophysics. Basically, use double for any number that might have a decimal point in it unless that value represents money, in which case you should store that value in a decimal type. </a:t>
            </a:r>
          </a:p>
          <a:p>
            <a:r>
              <a:rPr lang="en-US" sz="1500" b="1" dirty="0">
                <a:latin typeface="DeltaSans" panose="020B0502030000000004"/>
              </a:rPr>
              <a:t>Example Values</a:t>
            </a:r>
            <a:r>
              <a:rPr lang="en-US" sz="1500" dirty="0">
                <a:latin typeface="DeltaSans" panose="020B0502030000000004"/>
              </a:rPr>
              <a:t>: 18.2514874, 21, -4.12 </a:t>
            </a:r>
          </a:p>
        </p:txBody>
      </p:sp>
    </p:spTree>
    <p:extLst>
      <p:ext uri="{BB962C8B-B14F-4D97-AF65-F5344CB8AC3E}">
        <p14:creationId xmlns:p14="http://schemas.microsoft.com/office/powerpoint/2010/main" val="2641126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Basic Variables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14</a:t>
            </a:fld>
            <a:endParaRPr lang="en-US" dirty="0"/>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15785" y="627534"/>
            <a:ext cx="6000431" cy="2016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500" b="1" dirty="0" smtClean="0">
                <a:latin typeface="DeltaSans" panose="020B0502030000000004"/>
              </a:rPr>
              <a:t>decimal </a:t>
            </a:r>
            <a:endParaRPr lang="en-US" sz="1500" dirty="0">
              <a:latin typeface="DeltaSans" panose="020B0502030000000004"/>
            </a:endParaRPr>
          </a:p>
          <a:p>
            <a:r>
              <a:rPr lang="en-US" sz="1500" b="1" dirty="0">
                <a:latin typeface="DeltaSans" panose="020B0502030000000004"/>
              </a:rPr>
              <a:t>Explanation</a:t>
            </a:r>
            <a:r>
              <a:rPr lang="en-US" sz="1500" dirty="0">
                <a:latin typeface="DeltaSans" panose="020B0502030000000004"/>
              </a:rPr>
              <a:t>: Holds a signed, possibly non-whole number that is 128-bit in size. A decimal is used for the most precise number operations. It holds significant digits to 28 places after the decimal point. In practical terms, use the decimal type for all variables that are storing money values, otherwise use double. </a:t>
            </a:r>
          </a:p>
          <a:p>
            <a:r>
              <a:rPr lang="en-US" sz="1500" b="1" dirty="0">
                <a:latin typeface="DeltaSans" panose="020B0502030000000004"/>
              </a:rPr>
              <a:t>Example Values</a:t>
            </a:r>
            <a:r>
              <a:rPr lang="en-US" sz="1500" dirty="0">
                <a:latin typeface="DeltaSans" panose="020B0502030000000004"/>
              </a:rPr>
              <a:t>: 18.2514874, 21, -4.12 </a:t>
            </a:r>
          </a:p>
        </p:txBody>
      </p:sp>
      <p:sp>
        <p:nvSpPr>
          <p:cNvPr id="3" name="Rectangle 2"/>
          <p:cNvSpPr/>
          <p:nvPr/>
        </p:nvSpPr>
        <p:spPr>
          <a:xfrm>
            <a:off x="522249" y="2792583"/>
            <a:ext cx="4572000" cy="369332"/>
          </a:xfrm>
          <a:prstGeom prst="rect">
            <a:avLst/>
          </a:prstGeom>
        </p:spPr>
        <p:txBody>
          <a:bodyPr>
            <a:spAutoFit/>
          </a:bodyPr>
          <a:lstStyle/>
          <a:p>
            <a:r>
              <a:rPr lang="en-US" b="1" dirty="0" smtClean="0">
                <a:latin typeface="DeltaSans" panose="020B0502030000000004"/>
              </a:rPr>
              <a:t>Definitions</a:t>
            </a:r>
            <a:r>
              <a:rPr lang="en-US" b="1" dirty="0" smtClean="0">
                <a:latin typeface="Segoe UI" panose="020B0502040204020203" pitchFamily="34" charset="0"/>
              </a:rPr>
              <a:t> </a:t>
            </a:r>
            <a:endParaRPr lang="en-US" dirty="0"/>
          </a:p>
        </p:txBody>
      </p:sp>
      <p:sp>
        <p:nvSpPr>
          <p:cNvPr id="4" name="Rectangle 3"/>
          <p:cNvSpPr/>
          <p:nvPr/>
        </p:nvSpPr>
        <p:spPr>
          <a:xfrm>
            <a:off x="722817" y="3163433"/>
            <a:ext cx="5721391" cy="2631490"/>
          </a:xfrm>
          <a:prstGeom prst="rect">
            <a:avLst/>
          </a:prstGeom>
        </p:spPr>
        <p:txBody>
          <a:bodyPr wrap="square" numCol="3">
            <a:spAutoFit/>
          </a:bodyPr>
          <a:lstStyle/>
          <a:p>
            <a:r>
              <a:rPr lang="en-US" sz="1500" b="1" dirty="0" smtClean="0">
                <a:latin typeface="DeltaSans" panose="020B0502030000000004"/>
              </a:rPr>
              <a:t>signed </a:t>
            </a:r>
            <a:endParaRPr lang="en-US" sz="1500" dirty="0">
              <a:latin typeface="DeltaSans" panose="020B0502030000000004"/>
            </a:endParaRPr>
          </a:p>
          <a:p>
            <a:r>
              <a:rPr lang="en-US" sz="1500" dirty="0">
                <a:latin typeface="DeltaSans" panose="020B0502030000000004"/>
              </a:rPr>
              <a:t>A number that can be positive or negative. Unsigned would be a number that is positive only. </a:t>
            </a:r>
          </a:p>
          <a:p>
            <a:endParaRPr lang="en-US" sz="1500" dirty="0" smtClean="0">
              <a:latin typeface="DeltaSans" panose="020B0502030000000004"/>
            </a:endParaRPr>
          </a:p>
          <a:p>
            <a:endParaRPr lang="en-US" sz="1500" dirty="0">
              <a:latin typeface="DeltaSans" panose="020B0502030000000004"/>
            </a:endParaRPr>
          </a:p>
          <a:p>
            <a:endParaRPr lang="en-US" sz="1500" dirty="0" smtClean="0">
              <a:latin typeface="DeltaSans" panose="020B0502030000000004"/>
            </a:endParaRPr>
          </a:p>
          <a:p>
            <a:endParaRPr lang="en-US" sz="1500" b="1" dirty="0" smtClean="0">
              <a:latin typeface="DeltaSans" panose="020B0502030000000004"/>
            </a:endParaRPr>
          </a:p>
          <a:p>
            <a:endParaRPr lang="en-US" sz="1500" b="1" dirty="0">
              <a:latin typeface="DeltaSans" panose="020B0502030000000004"/>
            </a:endParaRPr>
          </a:p>
          <a:p>
            <a:r>
              <a:rPr lang="en-US" sz="1500" b="1" dirty="0" smtClean="0">
                <a:latin typeface="DeltaSans" panose="020B0502030000000004"/>
              </a:rPr>
              <a:t>bit </a:t>
            </a:r>
            <a:endParaRPr lang="en-US" sz="1500" dirty="0">
              <a:latin typeface="DeltaSans" panose="020B0502030000000004"/>
            </a:endParaRPr>
          </a:p>
          <a:p>
            <a:r>
              <a:rPr lang="en-US" sz="1500" dirty="0">
                <a:latin typeface="DeltaSans" panose="020B0502030000000004"/>
              </a:rPr>
              <a:t>A unit of size. For instance, 16-bit is 65,535 (unsigned) where 17-bit would be double that in size.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a:p>
            <a:endParaRPr lang="en-US" sz="1500" b="1" dirty="0" smtClean="0">
              <a:latin typeface="DeltaSans" panose="020B0502030000000004"/>
            </a:endParaRPr>
          </a:p>
          <a:p>
            <a:r>
              <a:rPr lang="en-US" sz="1500" b="1" dirty="0" smtClean="0">
                <a:latin typeface="DeltaSans" panose="020B0502030000000004"/>
              </a:rPr>
              <a:t>object </a:t>
            </a:r>
            <a:endParaRPr lang="en-US" sz="1500" dirty="0">
              <a:latin typeface="DeltaSans" panose="020B0502030000000004"/>
            </a:endParaRPr>
          </a:p>
          <a:p>
            <a:r>
              <a:rPr lang="en-US" sz="1500" dirty="0">
                <a:latin typeface="DeltaSans" panose="020B0502030000000004"/>
              </a:rPr>
              <a:t>A variable type that indicates that any type can be stored inside of it. Typically used for unknown types. </a:t>
            </a:r>
          </a:p>
          <a:p>
            <a:endParaRPr lang="en-US" sz="1500" dirty="0">
              <a:latin typeface="DeltaSans" panose="020B0502030000000004"/>
            </a:endParaRPr>
          </a:p>
          <a:p>
            <a:endParaRPr lang="en-US" sz="1500" dirty="0">
              <a:latin typeface="DeltaSans" panose="020B0502030000000004"/>
            </a:endParaRPr>
          </a:p>
          <a:p>
            <a:r>
              <a:rPr lang="en-US" sz="1500" dirty="0">
                <a:latin typeface="DeltaSans" panose="020B0502030000000004"/>
              </a:rPr>
              <a:t> </a:t>
            </a:r>
          </a:p>
        </p:txBody>
      </p:sp>
      <p:pic>
        <p:nvPicPr>
          <p:cNvPr id="5" name="Picture 4"/>
          <p:cNvPicPr>
            <a:picLocks noChangeAspect="1"/>
          </p:cNvPicPr>
          <p:nvPr/>
        </p:nvPicPr>
        <p:blipFill>
          <a:blip r:embed="rId2"/>
          <a:stretch>
            <a:fillRect/>
          </a:stretch>
        </p:blipFill>
        <p:spPr>
          <a:xfrm>
            <a:off x="6727201" y="627534"/>
            <a:ext cx="1895786" cy="3877419"/>
          </a:xfrm>
          <a:prstGeom prst="rect">
            <a:avLst/>
          </a:prstGeom>
        </p:spPr>
      </p:pic>
    </p:spTree>
    <p:extLst>
      <p:ext uri="{BB962C8B-B14F-4D97-AF65-F5344CB8AC3E}">
        <p14:creationId xmlns:p14="http://schemas.microsoft.com/office/powerpoint/2010/main" val="3404321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11" name="Rectangle 10"/>
          <p:cNvSpPr/>
          <p:nvPr/>
        </p:nvSpPr>
        <p:spPr>
          <a:xfrm>
            <a:off x="2627784" y="843558"/>
            <a:ext cx="6318448" cy="1338828"/>
          </a:xfrm>
          <a:prstGeom prst="rect">
            <a:avLst/>
          </a:prstGeom>
        </p:spPr>
        <p:txBody>
          <a:bodyPr wrap="square">
            <a:spAutoFit/>
          </a:bodyPr>
          <a:lstStyle/>
          <a:p>
            <a:r>
              <a:rPr lang="en-US" sz="1100" b="1" dirty="0" smtClean="0">
                <a:latin typeface="DeltaSans" panose="020B0502030000000004"/>
              </a:rPr>
              <a:t>If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Runs the code inside the curly braces in the event that the statement inside the parenthesis evaluates to true. Sometimes the </a:t>
            </a:r>
            <a:r>
              <a:rPr lang="en-US" sz="1000" i="1" dirty="0">
                <a:latin typeface="DeltaSans" panose="020B0502030000000004"/>
              </a:rPr>
              <a:t>if </a:t>
            </a:r>
            <a:r>
              <a:rPr lang="en-US" sz="1000" dirty="0">
                <a:latin typeface="DeltaSans" panose="020B0502030000000004"/>
              </a:rPr>
              <a:t>statement is paired with the </a:t>
            </a:r>
            <a:r>
              <a:rPr lang="en-US" sz="1000" i="1" dirty="0">
                <a:latin typeface="DeltaSans" panose="020B0502030000000004"/>
              </a:rPr>
              <a:t>else </a:t>
            </a:r>
            <a:r>
              <a:rPr lang="en-US" sz="1000" dirty="0">
                <a:latin typeface="DeltaSans" panose="020B0502030000000004"/>
              </a:rPr>
              <a:t>or </a:t>
            </a:r>
            <a:r>
              <a:rPr lang="en-US" sz="1000" i="1" dirty="0">
                <a:latin typeface="DeltaSans" panose="020B0502030000000004"/>
              </a:rPr>
              <a:t>if else </a:t>
            </a:r>
            <a:r>
              <a:rPr lang="en-US" sz="1000" dirty="0">
                <a:latin typeface="DeltaSans" panose="020B0502030000000004"/>
              </a:rPr>
              <a:t>statements.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p:txBody>
      </p:sp>
      <p:sp>
        <p:nvSpPr>
          <p:cNvPr id="12" name="Rectangle 11"/>
          <p:cNvSpPr/>
          <p:nvPr/>
        </p:nvSpPr>
        <p:spPr>
          <a:xfrm>
            <a:off x="2612916" y="2117969"/>
            <a:ext cx="5595631" cy="2877711"/>
          </a:xfrm>
          <a:prstGeom prst="rect">
            <a:avLst/>
          </a:prstGeom>
        </p:spPr>
        <p:txBody>
          <a:bodyPr wrap="square">
            <a:spAutoFit/>
          </a:bodyPr>
          <a:lstStyle/>
          <a:p>
            <a:r>
              <a:rPr lang="en-US" sz="1100" b="1" dirty="0" smtClean="0">
                <a:latin typeface="DeltaSans" panose="020B0502030000000004"/>
              </a:rPr>
              <a:t>Else </a:t>
            </a:r>
            <a:r>
              <a:rPr lang="en-US" sz="1100" b="1" dirty="0">
                <a:latin typeface="DeltaSans" panose="020B0502030000000004"/>
              </a:rPr>
              <a:t>Statement </a:t>
            </a:r>
            <a:endParaRPr lang="en-US" sz="1100" dirty="0">
              <a:latin typeface="DeltaSans" panose="020B0502030000000004"/>
            </a:endParaRPr>
          </a:p>
          <a:p>
            <a:r>
              <a:rPr lang="en-US" sz="1000" dirty="0">
                <a:latin typeface="DeltaSans" panose="020B0502030000000004"/>
              </a:rPr>
              <a:t>Must be attached to an </a:t>
            </a:r>
            <a:r>
              <a:rPr lang="en-US" sz="1000" i="1" dirty="0">
                <a:latin typeface="DeltaSans" panose="020B0502030000000004"/>
              </a:rPr>
              <a:t>if </a:t>
            </a:r>
            <a:r>
              <a:rPr lang="en-US" sz="1000" dirty="0">
                <a:latin typeface="DeltaSans" panose="020B0502030000000004"/>
              </a:rPr>
              <a:t>statement (but not required for an If statement to ex-</a:t>
            </a:r>
            <a:r>
              <a:rPr lang="en-US" sz="1000" dirty="0" err="1">
                <a:latin typeface="DeltaSans" panose="020B0502030000000004"/>
              </a:rPr>
              <a:t>ist</a:t>
            </a:r>
            <a:r>
              <a:rPr lang="en-US" sz="1000" dirty="0">
                <a:latin typeface="DeltaSans" panose="020B0502030000000004"/>
              </a:rPr>
              <a:t>). The code inside the curly braces runs only if the statement inside the </a:t>
            </a:r>
            <a:r>
              <a:rPr lang="en-US" sz="1000" i="1" dirty="0">
                <a:latin typeface="DeltaSans" panose="020B0502030000000004"/>
              </a:rPr>
              <a:t>if </a:t>
            </a:r>
            <a:r>
              <a:rPr lang="en-US" sz="1000" dirty="0">
                <a:latin typeface="DeltaSans" panose="020B0502030000000004"/>
              </a:rPr>
              <a:t>statement’s parenthesis evaluates to false. Instead of a direct else, an </a:t>
            </a:r>
            <a:r>
              <a:rPr lang="en-US" sz="1000" i="1" dirty="0">
                <a:latin typeface="DeltaSans" panose="020B0502030000000004"/>
              </a:rPr>
              <a:t>else if </a:t>
            </a:r>
            <a:r>
              <a:rPr lang="en-US" sz="1000" dirty="0">
                <a:latin typeface="DeltaSans" panose="020B0502030000000004"/>
              </a:rPr>
              <a:t>may be used to operate another </a:t>
            </a:r>
            <a:r>
              <a:rPr lang="en-US" sz="1000" i="1" dirty="0">
                <a:latin typeface="DeltaSans" panose="020B0502030000000004"/>
              </a:rPr>
              <a:t>if </a:t>
            </a:r>
            <a:r>
              <a:rPr lang="en-US" sz="1000" dirty="0">
                <a:latin typeface="DeltaSans" panose="020B0502030000000004"/>
              </a:rPr>
              <a:t>statement instead. These can be chained </a:t>
            </a:r>
            <a:r>
              <a:rPr lang="en-US" sz="1000" dirty="0" err="1">
                <a:latin typeface="DeltaSans" panose="020B0502030000000004"/>
              </a:rPr>
              <a:t>togeth-er</a:t>
            </a:r>
            <a:r>
              <a:rPr lang="en-US" sz="1000" dirty="0">
                <a:latin typeface="DeltaSans" panose="020B0502030000000004"/>
              </a:rPr>
              <a:t>. </a:t>
            </a:r>
          </a:p>
          <a:p>
            <a:r>
              <a:rPr lang="en-US" sz="1000" b="1" dirty="0">
                <a:latin typeface="DeltaSans" panose="020B0502030000000004"/>
              </a:rPr>
              <a:t>Example </a:t>
            </a:r>
            <a:endParaRPr lang="en-US" sz="1000" dirty="0">
              <a:latin typeface="DeltaSans" panose="020B0502030000000004"/>
            </a:endParaRPr>
          </a:p>
          <a:p>
            <a:r>
              <a:rPr lang="en-US" sz="1000" dirty="0">
                <a:latin typeface="DeltaSans" panose="020B0502030000000004"/>
              </a:rPr>
              <a:t>if (</a:t>
            </a:r>
            <a:r>
              <a:rPr lang="en-US" sz="1000" dirty="0" err="1">
                <a:latin typeface="DeltaSans" panose="020B0502030000000004"/>
              </a:rPr>
              <a:t>userAge</a:t>
            </a:r>
            <a:r>
              <a:rPr lang="en-US" sz="1000" dirty="0">
                <a:latin typeface="DeltaSans" panose="020B0502030000000004"/>
              </a:rPr>
              <a:t> == 15) </a:t>
            </a:r>
          </a:p>
          <a:p>
            <a:r>
              <a:rPr lang="en-US" sz="1000" dirty="0">
                <a:latin typeface="DeltaSans" panose="020B0502030000000004"/>
              </a:rPr>
              <a:t>{ </a:t>
            </a:r>
          </a:p>
          <a:p>
            <a:r>
              <a:rPr lang="en-US" sz="1000" dirty="0">
                <a:latin typeface="DeltaSans" panose="020B0502030000000004"/>
              </a:rPr>
              <a:t>// The user's age is 15 </a:t>
            </a:r>
          </a:p>
          <a:p>
            <a:r>
              <a:rPr lang="en-US" sz="1000" dirty="0">
                <a:latin typeface="DeltaSans" panose="020B0502030000000004"/>
              </a:rPr>
              <a:t>} </a:t>
            </a:r>
          </a:p>
          <a:p>
            <a:r>
              <a:rPr lang="en-US" sz="1000" dirty="0">
                <a:latin typeface="DeltaSans" panose="020B0502030000000004"/>
              </a:rPr>
              <a:t>else if (</a:t>
            </a:r>
            <a:r>
              <a:rPr lang="en-US" sz="1000" dirty="0" err="1">
                <a:latin typeface="DeltaSans" panose="020B0502030000000004"/>
              </a:rPr>
              <a:t>userAge</a:t>
            </a:r>
            <a:r>
              <a:rPr lang="en-US" sz="1000" dirty="0">
                <a:latin typeface="DeltaSans" panose="020B0502030000000004"/>
              </a:rPr>
              <a:t> == 23) </a:t>
            </a:r>
          </a:p>
          <a:p>
            <a:r>
              <a:rPr lang="en-US" sz="1000" dirty="0">
                <a:latin typeface="DeltaSans" panose="020B0502030000000004"/>
              </a:rPr>
              <a:t>{ </a:t>
            </a:r>
          </a:p>
          <a:p>
            <a:r>
              <a:rPr lang="en-US" sz="1000" dirty="0">
                <a:latin typeface="DeltaSans" panose="020B0502030000000004"/>
              </a:rPr>
              <a:t>// The user's age is 23 </a:t>
            </a:r>
          </a:p>
          <a:p>
            <a:r>
              <a:rPr lang="en-US" sz="1000" dirty="0">
                <a:latin typeface="DeltaSans" panose="020B0502030000000004"/>
              </a:rPr>
              <a:t>} </a:t>
            </a:r>
          </a:p>
          <a:p>
            <a:r>
              <a:rPr lang="en-US" sz="1000" dirty="0">
                <a:latin typeface="DeltaSans" panose="020B0502030000000004"/>
              </a:rPr>
              <a:t>else </a:t>
            </a:r>
          </a:p>
          <a:p>
            <a:r>
              <a:rPr lang="en-US" sz="1000" dirty="0">
                <a:latin typeface="DeltaSans" panose="020B0502030000000004"/>
              </a:rPr>
              <a:t>{ </a:t>
            </a:r>
          </a:p>
          <a:p>
            <a:r>
              <a:rPr lang="en-US" sz="1000" dirty="0">
                <a:latin typeface="DeltaSans" panose="020B0502030000000004"/>
              </a:rPr>
              <a:t>// The user's age is not 15 or 23 </a:t>
            </a:r>
          </a:p>
          <a:p>
            <a:r>
              <a:rPr lang="en-US" sz="1000" dirty="0">
                <a:latin typeface="DeltaSans" panose="020B0502030000000004"/>
              </a:rPr>
              <a:t>} </a:t>
            </a:r>
          </a:p>
        </p:txBody>
      </p:sp>
    </p:spTree>
    <p:extLst>
      <p:ext uri="{BB962C8B-B14F-4D97-AF65-F5344CB8AC3E}">
        <p14:creationId xmlns:p14="http://schemas.microsoft.com/office/powerpoint/2010/main" val="3970158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Conditionals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8436" y="980853"/>
            <a:ext cx="2046325" cy="3340391"/>
          </a:xfrm>
          <a:prstGeom prst="rect">
            <a:avLst/>
          </a:prstGeom>
        </p:spPr>
      </p:pic>
      <p:sp>
        <p:nvSpPr>
          <p:cNvPr id="3" name="Rectangle 2"/>
          <p:cNvSpPr/>
          <p:nvPr/>
        </p:nvSpPr>
        <p:spPr>
          <a:xfrm>
            <a:off x="3131840" y="983674"/>
            <a:ext cx="4572000" cy="3185487"/>
          </a:xfrm>
          <a:prstGeom prst="rect">
            <a:avLst/>
          </a:prstGeom>
        </p:spPr>
        <p:txBody>
          <a:bodyPr>
            <a:spAutoFit/>
          </a:bodyPr>
          <a:lstStyle/>
          <a:p>
            <a:r>
              <a:rPr lang="en-US" sz="1200" b="1" dirty="0" smtClean="0">
                <a:latin typeface="DeltaSans" panose="020B0502030000000004"/>
              </a:rPr>
              <a:t>Switch </a:t>
            </a:r>
            <a:r>
              <a:rPr lang="en-US" sz="1200" b="1" dirty="0">
                <a:latin typeface="DeltaSans" panose="020B0502030000000004"/>
              </a:rPr>
              <a:t>Statement </a:t>
            </a:r>
            <a:endParaRPr lang="en-US" sz="1200" dirty="0">
              <a:latin typeface="DeltaSans" panose="020B0502030000000004"/>
            </a:endParaRPr>
          </a:p>
          <a:p>
            <a:r>
              <a:rPr lang="en-US" sz="1050" dirty="0">
                <a:latin typeface="DeltaSans" panose="020B0502030000000004"/>
              </a:rPr>
              <a:t>Evaluates the value inside the parenthesis and compares that to the case values. If the values match, the code inside that </a:t>
            </a:r>
            <a:r>
              <a:rPr lang="en-US" sz="1050" i="1" dirty="0">
                <a:latin typeface="DeltaSans" panose="020B0502030000000004"/>
              </a:rPr>
              <a:t>case </a:t>
            </a:r>
            <a:r>
              <a:rPr lang="en-US" sz="1050" dirty="0">
                <a:latin typeface="DeltaSans" panose="020B0502030000000004"/>
              </a:rPr>
              <a:t>statement is executed (but no </a:t>
            </a:r>
            <a:r>
              <a:rPr lang="en-US" sz="1050" dirty="0" smtClean="0">
                <a:latin typeface="DeltaSans" panose="020B0502030000000004"/>
              </a:rPr>
              <a:t>other </a:t>
            </a:r>
            <a:r>
              <a:rPr lang="en-US" sz="1050" dirty="0">
                <a:latin typeface="DeltaSans" panose="020B0502030000000004"/>
              </a:rPr>
              <a:t>code). A </a:t>
            </a:r>
            <a:r>
              <a:rPr lang="en-US" sz="1050" i="1" dirty="0">
                <a:latin typeface="DeltaSans" panose="020B0502030000000004"/>
              </a:rPr>
              <a:t>break </a:t>
            </a:r>
            <a:r>
              <a:rPr lang="en-US" sz="1050" dirty="0">
                <a:latin typeface="DeltaSans" panose="020B0502030000000004"/>
              </a:rPr>
              <a:t>statement must be included at the end of a </a:t>
            </a:r>
            <a:r>
              <a:rPr lang="en-US" sz="1050" i="1" dirty="0">
                <a:latin typeface="DeltaSans" panose="020B0502030000000004"/>
              </a:rPr>
              <a:t>case </a:t>
            </a:r>
            <a:r>
              <a:rPr lang="en-US" sz="1050" dirty="0">
                <a:latin typeface="DeltaSans" panose="020B0502030000000004"/>
              </a:rPr>
              <a:t>statement section. The </a:t>
            </a:r>
            <a:r>
              <a:rPr lang="en-US" sz="1050" i="1" dirty="0">
                <a:latin typeface="DeltaSans" panose="020B0502030000000004"/>
              </a:rPr>
              <a:t>default </a:t>
            </a:r>
            <a:r>
              <a:rPr lang="en-US" sz="1050" dirty="0">
                <a:latin typeface="DeltaSans" panose="020B0502030000000004"/>
              </a:rPr>
              <a:t>case code is executed in the event that no case matches. </a:t>
            </a:r>
          </a:p>
          <a:p>
            <a:r>
              <a:rPr lang="en-US" sz="1050" b="1" dirty="0">
                <a:latin typeface="DeltaSans" panose="020B0502030000000004"/>
              </a:rPr>
              <a:t>Example </a:t>
            </a:r>
            <a:endParaRPr lang="en-US" sz="1050" dirty="0">
              <a:latin typeface="DeltaSans" panose="020B0502030000000004"/>
            </a:endParaRPr>
          </a:p>
          <a:p>
            <a:r>
              <a:rPr lang="en-US" sz="1050" dirty="0">
                <a:latin typeface="DeltaSans" panose="020B0502030000000004"/>
              </a:rPr>
              <a:t>switch (</a:t>
            </a:r>
            <a:r>
              <a:rPr lang="en-US" sz="1050" dirty="0" err="1">
                <a:latin typeface="DeltaSans" panose="020B0502030000000004"/>
              </a:rPr>
              <a:t>userAge</a:t>
            </a:r>
            <a:r>
              <a:rPr lang="en-US" sz="1050" dirty="0">
                <a:latin typeface="DeltaSans" panose="020B0502030000000004"/>
              </a:rPr>
              <a:t>) </a:t>
            </a:r>
          </a:p>
          <a:p>
            <a:r>
              <a:rPr lang="en-US" sz="1050" dirty="0">
                <a:latin typeface="DeltaSans" panose="020B0502030000000004"/>
              </a:rPr>
              <a:t>{ </a:t>
            </a:r>
          </a:p>
          <a:p>
            <a:r>
              <a:rPr lang="en-US" sz="1050" dirty="0">
                <a:latin typeface="DeltaSans" panose="020B0502030000000004"/>
              </a:rPr>
              <a:t>case 15: </a:t>
            </a:r>
          </a:p>
          <a:p>
            <a:r>
              <a:rPr lang="en-US" sz="1050" dirty="0">
                <a:latin typeface="DeltaSans" panose="020B0502030000000004"/>
              </a:rPr>
              <a:t>// This user is 15 </a:t>
            </a:r>
          </a:p>
          <a:p>
            <a:r>
              <a:rPr lang="en-US" sz="1050" dirty="0">
                <a:latin typeface="DeltaSans" panose="020B0502030000000004"/>
              </a:rPr>
              <a:t>break; </a:t>
            </a:r>
          </a:p>
          <a:p>
            <a:r>
              <a:rPr lang="en-US" sz="1050" dirty="0">
                <a:latin typeface="DeltaSans" panose="020B0502030000000004"/>
              </a:rPr>
              <a:t>case 23: </a:t>
            </a:r>
          </a:p>
          <a:p>
            <a:r>
              <a:rPr lang="en-US" sz="1050" dirty="0">
                <a:latin typeface="DeltaSans" panose="020B0502030000000004"/>
              </a:rPr>
              <a:t>// This user is 23 </a:t>
            </a:r>
          </a:p>
          <a:p>
            <a:r>
              <a:rPr lang="en-US" sz="1050" dirty="0">
                <a:latin typeface="DeltaSans" panose="020B0502030000000004"/>
              </a:rPr>
              <a:t>break; </a:t>
            </a:r>
          </a:p>
          <a:p>
            <a:r>
              <a:rPr lang="en-US" sz="1050" dirty="0">
                <a:latin typeface="DeltaSans" panose="020B0502030000000004"/>
              </a:rPr>
              <a:t>default: </a:t>
            </a:r>
          </a:p>
          <a:p>
            <a:r>
              <a:rPr lang="en-US" sz="1050" dirty="0">
                <a:latin typeface="DeltaSans" panose="020B0502030000000004"/>
              </a:rPr>
              <a:t>// This user did not match any case statement </a:t>
            </a:r>
          </a:p>
          <a:p>
            <a:r>
              <a:rPr lang="en-US" sz="1050" dirty="0">
                <a:latin typeface="DeltaSans" panose="020B0502030000000004"/>
              </a:rPr>
              <a:t>break; </a:t>
            </a:r>
          </a:p>
          <a:p>
            <a:r>
              <a:rPr lang="en-US" sz="1050" dirty="0">
                <a:latin typeface="DeltaSans" panose="020B0502030000000004"/>
              </a:rPr>
              <a:t>} </a:t>
            </a:r>
          </a:p>
        </p:txBody>
      </p:sp>
    </p:spTree>
    <p:extLst>
      <p:ext uri="{BB962C8B-B14F-4D97-AF65-F5344CB8AC3E}">
        <p14:creationId xmlns:p14="http://schemas.microsoft.com/office/powerpoint/2010/main" val="2916503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Hello World</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1043608" y="771550"/>
            <a:ext cx="6783763" cy="3294465"/>
          </a:xfrm>
          <a:prstGeom prst="rect">
            <a:avLst/>
          </a:prstGeom>
        </p:spPr>
      </p:pic>
    </p:spTree>
    <p:extLst>
      <p:ext uri="{BB962C8B-B14F-4D97-AF65-F5344CB8AC3E}">
        <p14:creationId xmlns:p14="http://schemas.microsoft.com/office/powerpoint/2010/main" val="20143762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Declare and use variables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919162" y="843558"/>
            <a:ext cx="7305675" cy="3181350"/>
          </a:xfrm>
          <a:prstGeom prst="rect">
            <a:avLst/>
          </a:prstGeom>
        </p:spPr>
      </p:pic>
    </p:spTree>
    <p:extLst>
      <p:ext uri="{BB962C8B-B14F-4D97-AF65-F5344CB8AC3E}">
        <p14:creationId xmlns:p14="http://schemas.microsoft.com/office/powerpoint/2010/main" val="37478736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t>Combining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19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754319" y="843558"/>
            <a:ext cx="7219950" cy="1514475"/>
          </a:xfrm>
          <a:prstGeom prst="rect">
            <a:avLst/>
          </a:prstGeom>
        </p:spPr>
      </p:pic>
    </p:spTree>
    <p:extLst>
      <p:ext uri="{BB962C8B-B14F-4D97-AF65-F5344CB8AC3E}">
        <p14:creationId xmlns:p14="http://schemas.microsoft.com/office/powerpoint/2010/main" val="32578080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Introduction of C#</a:t>
            </a:r>
            <a:endParaRPr lang="en-US" spc="50" dirty="0">
              <a:latin typeface="DeltaSans" panose="020B0502030000000004" pitchFamily="34" charset="0"/>
              <a:ea typeface="DeltaSans" panose="020B0502030000000004" pitchFamily="34" charset="0"/>
            </a:endParaRP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882637"/>
          </a:xfrm>
        </p:spPr>
        <p:txBody>
          <a:bodyPr>
            <a:normAutofit fontScale="62500" lnSpcReduction="20000"/>
          </a:bodyPr>
          <a:lstStyle/>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	C</a:t>
            </a:r>
            <a:r>
              <a:rPr lang="en-US" spc="-50" dirty="0">
                <a:solidFill>
                  <a:schemeClr val="tx1">
                    <a:lumMod val="65000"/>
                    <a:lumOff val="35000"/>
                  </a:schemeClr>
                </a:solidFill>
                <a:latin typeface="DeltaSans" panose="020B0502030000000004" pitchFamily="34" charset="0"/>
                <a:ea typeface="DeltaSans" panose="020B0502030000000004" pitchFamily="34" charset="0"/>
              </a:rPr>
              <a:t># (pronounced "</a:t>
            </a:r>
            <a:r>
              <a:rPr lang="en-US" spc="-50" dirty="0">
                <a:solidFill>
                  <a:srgbClr val="595959"/>
                </a:solidFill>
                <a:latin typeface="DeltaSans" panose="020B0502030000000004" pitchFamily="34" charset="0"/>
                <a:ea typeface="DeltaSans" panose="020B0502030000000004" pitchFamily="34" charset="0"/>
              </a:rPr>
              <a:t>See Sharp") is a modern, object-oriented, and type-safe programming language. C# has its roots in the C family of languages and will be immediately familiar to C, C++, Java, and JavaScript programmers</a:t>
            </a:r>
            <a:r>
              <a:rPr lang="en-US" spc="-50" dirty="0" smtClean="0">
                <a:solidFill>
                  <a:srgbClr val="595959"/>
                </a:solidFill>
                <a:latin typeface="DeltaSans" panose="020B0502030000000004" pitchFamily="34" charset="0"/>
                <a:ea typeface="DeltaSans" panose="020B0502030000000004" pitchFamily="34" charset="0"/>
              </a:rPr>
              <a:t>.</a:t>
            </a:r>
          </a:p>
          <a:p>
            <a:pPr marL="0" indent="0">
              <a:buNone/>
            </a:pPr>
            <a:r>
              <a:rPr lang="en-US" spc="-50" dirty="0" smtClean="0">
                <a:solidFill>
                  <a:srgbClr val="595959"/>
                </a:solidFill>
                <a:latin typeface="DeltaSans" panose="020B0502030000000004" pitchFamily="34" charset="0"/>
                <a:ea typeface="DeltaSans" panose="020B0502030000000004" pitchFamily="34" charset="0"/>
              </a:rPr>
              <a:t>	C</a:t>
            </a:r>
            <a:r>
              <a:rPr lang="en-US" spc="-50" dirty="0">
                <a:solidFill>
                  <a:srgbClr val="595959"/>
                </a:solidFill>
                <a:latin typeface="DeltaSans" panose="020B0502030000000004" pitchFamily="34" charset="0"/>
                <a:ea typeface="DeltaSans" panose="020B0502030000000004" pitchFamily="34" charset="0"/>
              </a:rPr>
              <a:t># is a programming language, .NET is a blanket </a:t>
            </a:r>
            <a:r>
              <a:rPr lang="en-US" spc="-50" dirty="0">
                <a:solidFill>
                  <a:schemeClr val="tx1">
                    <a:lumMod val="65000"/>
                    <a:lumOff val="35000"/>
                  </a:schemeClr>
                </a:solidFill>
                <a:latin typeface="DeltaSans" panose="020B0502030000000004" pitchFamily="34" charset="0"/>
                <a:ea typeface="DeltaSans" panose="020B0502030000000004" pitchFamily="34" charset="0"/>
              </a:rPr>
              <a:t>term that tends to cover both the .NET Framework (an application framework library) and the Common Language Runtime which is the runtime in which .NET assemblies are run.</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a:t>
            </a:fld>
            <a:endParaRPr lang="en-US"/>
          </a:p>
        </p:txBody>
      </p:sp>
      <p:sp>
        <p:nvSpPr>
          <p:cNvPr id="9" name="內容版面配置區 2">
            <a:extLst>
              <a:ext uri="{FF2B5EF4-FFF2-40B4-BE49-F238E27FC236}">
                <a16:creationId xmlns:a16="http://schemas.microsoft.com/office/drawing/2014/main" id="{34605D68-7F74-4F42-9A23-39AC40EC2B48}"/>
              </a:ext>
            </a:extLst>
          </p:cNvPr>
          <p:cNvSpPr txBox="1">
            <a:spLocks/>
          </p:cNvSpPr>
          <p:nvPr/>
        </p:nvSpPr>
        <p:spPr>
          <a:xfrm>
            <a:off x="6822976" y="1851670"/>
            <a:ext cx="1944216" cy="2368909"/>
          </a:xfrm>
          <a:prstGeom prst="rect">
            <a:avLst/>
          </a:prstGeom>
        </p:spPr>
        <p:txBody>
          <a:bodyPr vert="horz" lIns="0" tIns="45720" rIns="0" bIns="45720" rtlCol="0">
            <a:normAutofit fontScale="77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You can create .NET apps for many </a:t>
            </a: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operating </a:t>
            </a:r>
            <a:r>
              <a:rPr lang="en-US" spc="-50" dirty="0">
                <a:solidFill>
                  <a:schemeClr val="tx1">
                    <a:lumMod val="65000"/>
                    <a:lumOff val="35000"/>
                  </a:schemeClr>
                </a:solidFill>
                <a:latin typeface="DeltaSans" panose="020B0502030000000004" pitchFamily="34" charset="0"/>
                <a:ea typeface="DeltaSans" panose="020B0502030000000004" pitchFamily="34" charset="0"/>
              </a:rPr>
              <a:t>systems, including:</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Windows</a:t>
            </a:r>
          </a:p>
          <a:p>
            <a:pPr marL="0" indent="0">
              <a:buNone/>
            </a:pPr>
            <a:r>
              <a:rPr lang="en-US" spc="-50" dirty="0" err="1" smtClean="0">
                <a:solidFill>
                  <a:schemeClr val="tx1">
                    <a:lumMod val="65000"/>
                    <a:lumOff val="35000"/>
                  </a:schemeClr>
                </a:solidFill>
                <a:latin typeface="DeltaSans" panose="020B0502030000000004" pitchFamily="34" charset="0"/>
                <a:ea typeface="DeltaSans" panose="020B0502030000000004" pitchFamily="34" charset="0"/>
              </a:rPr>
              <a:t>macOS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Linux</a:t>
            </a:r>
          </a:p>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Android</a:t>
            </a:r>
          </a:p>
          <a:p>
            <a:pPr marL="0" indent="0">
              <a:buNone/>
            </a:pPr>
            <a:r>
              <a:rPr lang="en-US" spc="-50" dirty="0" smtClean="0">
                <a:solidFill>
                  <a:schemeClr val="tx1">
                    <a:lumMod val="65000"/>
                    <a:lumOff val="35000"/>
                  </a:schemeClr>
                </a:solidFill>
                <a:latin typeface="DeltaSans" panose="020B0502030000000004" pitchFamily="34" charset="0"/>
                <a:ea typeface="DeltaSans" panose="020B0502030000000004" pitchFamily="34" charset="0"/>
              </a:rPr>
              <a:t>iOS</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1026" name="Picture 2" descr="dotnet-unified-plat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65" y="1492311"/>
            <a:ext cx="5770435" cy="324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327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String Interpolation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862012" y="703880"/>
            <a:ext cx="7419975" cy="2066925"/>
          </a:xfrm>
          <a:prstGeom prst="rect">
            <a:avLst/>
          </a:prstGeom>
        </p:spPr>
      </p:pic>
    </p:spTree>
    <p:extLst>
      <p:ext uri="{BB962C8B-B14F-4D97-AF65-F5344CB8AC3E}">
        <p14:creationId xmlns:p14="http://schemas.microsoft.com/office/powerpoint/2010/main" val="2812455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The Basics of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403648" y="670831"/>
            <a:ext cx="6062308" cy="3975673"/>
          </a:xfrm>
          <a:prstGeom prst="rect">
            <a:avLst/>
          </a:prstGeom>
        </p:spPr>
      </p:pic>
    </p:spTree>
    <p:extLst>
      <p:ext uri="{BB962C8B-B14F-4D97-AF65-F5344CB8AC3E}">
        <p14:creationId xmlns:p14="http://schemas.microsoft.com/office/powerpoint/2010/main" val="1431735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The Basics of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r="748"/>
          <a:stretch/>
        </p:blipFill>
        <p:spPr>
          <a:xfrm>
            <a:off x="1187625" y="843558"/>
            <a:ext cx="6696744" cy="2664296"/>
          </a:xfrm>
          <a:prstGeom prst="rect">
            <a:avLst/>
          </a:prstGeom>
        </p:spPr>
      </p:pic>
    </p:spTree>
    <p:extLst>
      <p:ext uri="{BB962C8B-B14F-4D97-AF65-F5344CB8AC3E}">
        <p14:creationId xmlns:p14="http://schemas.microsoft.com/office/powerpoint/2010/main" val="835612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String Methods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880318" y="645183"/>
            <a:ext cx="7383363" cy="3831129"/>
          </a:xfrm>
          <a:prstGeom prst="rect">
            <a:avLst/>
          </a:prstGeom>
        </p:spPr>
      </p:pic>
    </p:spTree>
    <p:extLst>
      <p:ext uri="{BB962C8B-B14F-4D97-AF65-F5344CB8AC3E}">
        <p14:creationId xmlns:p14="http://schemas.microsoft.com/office/powerpoint/2010/main" val="3165371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String Methods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38907" y="703880"/>
            <a:ext cx="7066185" cy="3975164"/>
          </a:xfrm>
          <a:prstGeom prst="rect">
            <a:avLst/>
          </a:prstGeom>
        </p:spPr>
      </p:pic>
    </p:spTree>
    <p:extLst>
      <p:ext uri="{BB962C8B-B14F-4D97-AF65-F5344CB8AC3E}">
        <p14:creationId xmlns:p14="http://schemas.microsoft.com/office/powerpoint/2010/main" val="2992310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Searching Strings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t="4193" r="1184"/>
          <a:stretch/>
        </p:blipFill>
        <p:spPr>
          <a:xfrm>
            <a:off x="367948" y="660694"/>
            <a:ext cx="8308508" cy="4311352"/>
          </a:xfrm>
          <a:prstGeom prst="rect">
            <a:avLst/>
          </a:prstGeom>
        </p:spPr>
      </p:pic>
    </p:spTree>
    <p:extLst>
      <p:ext uri="{BB962C8B-B14F-4D97-AF65-F5344CB8AC3E}">
        <p14:creationId xmlns:p14="http://schemas.microsoft.com/office/powerpoint/2010/main" val="3774499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Math</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34852" y="767489"/>
            <a:ext cx="6474296" cy="3876485"/>
          </a:xfrm>
          <a:prstGeom prst="rect">
            <a:avLst/>
          </a:prstGeom>
        </p:spPr>
      </p:pic>
    </p:spTree>
    <p:extLst>
      <p:ext uri="{BB962C8B-B14F-4D97-AF65-F5344CB8AC3E}">
        <p14:creationId xmlns:p14="http://schemas.microsoft.com/office/powerpoint/2010/main" val="12406206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Math</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331640" y="915566"/>
            <a:ext cx="6801544" cy="2550579"/>
          </a:xfrm>
          <a:prstGeom prst="rect">
            <a:avLst/>
          </a:prstGeom>
        </p:spPr>
      </p:pic>
    </p:spTree>
    <p:extLst>
      <p:ext uri="{BB962C8B-B14F-4D97-AF65-F5344CB8AC3E}">
        <p14:creationId xmlns:p14="http://schemas.microsoft.com/office/powerpoint/2010/main" val="5138000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89045" y="998858"/>
            <a:ext cx="8220075" cy="2867025"/>
          </a:xfrm>
          <a:prstGeom prst="rect">
            <a:avLst/>
          </a:prstGeom>
        </p:spPr>
      </p:pic>
    </p:spTree>
    <p:extLst>
      <p:ext uri="{BB962C8B-B14F-4D97-AF65-F5344CB8AC3E}">
        <p14:creationId xmlns:p14="http://schemas.microsoft.com/office/powerpoint/2010/main" val="2541914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29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89045" y="998858"/>
            <a:ext cx="8220075" cy="2867025"/>
          </a:xfrm>
          <a:prstGeom prst="rect">
            <a:avLst/>
          </a:prstGeom>
        </p:spPr>
      </p:pic>
    </p:spTree>
    <p:extLst>
      <p:ext uri="{BB962C8B-B14F-4D97-AF65-F5344CB8AC3E}">
        <p14:creationId xmlns:p14="http://schemas.microsoft.com/office/powerpoint/2010/main" val="23741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Why Choose .NET?</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1490614" cy="378581"/>
          </a:xfrm>
        </p:spPr>
        <p:txBody>
          <a:bodyPr>
            <a:normAutofit lnSpcReduction="10000"/>
          </a:body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Productive</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a:t>
            </a:fld>
            <a:endParaRPr lang="en-US"/>
          </a:p>
        </p:txBody>
      </p:sp>
      <p:sp>
        <p:nvSpPr>
          <p:cNvPr id="10" name="內容版面配置區 2">
            <a:extLst>
              <a:ext uri="{FF2B5EF4-FFF2-40B4-BE49-F238E27FC236}">
                <a16:creationId xmlns:a16="http://schemas.microsoft.com/office/drawing/2014/main" id="{34605D68-7F74-4F42-9A23-39AC40EC2B48}"/>
              </a:ext>
            </a:extLst>
          </p:cNvPr>
          <p:cNvSpPr txBox="1">
            <a:spLocks/>
          </p:cNvSpPr>
          <p:nvPr/>
        </p:nvSpPr>
        <p:spPr>
          <a:xfrm>
            <a:off x="467544" y="1726766"/>
            <a:ext cx="213868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Any app, any platform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575" y="630826"/>
            <a:ext cx="2755958" cy="1299980"/>
          </a:xfrm>
          <a:prstGeom prst="rect">
            <a:avLst/>
          </a:prstGeom>
        </p:spPr>
      </p:pic>
      <p:sp>
        <p:nvSpPr>
          <p:cNvPr id="13" name="內容版面配置區 2">
            <a:extLst>
              <a:ext uri="{FF2B5EF4-FFF2-40B4-BE49-F238E27FC236}">
                <a16:creationId xmlns:a16="http://schemas.microsoft.com/office/drawing/2014/main" id="{34605D68-7F74-4F42-9A23-39AC40EC2B48}"/>
              </a:ext>
            </a:extLst>
          </p:cNvPr>
          <p:cNvSpPr txBox="1">
            <a:spLocks/>
          </p:cNvSpPr>
          <p:nvPr/>
        </p:nvSpPr>
        <p:spPr>
          <a:xfrm>
            <a:off x="467544" y="2057108"/>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With .NET you can target any application type running on any platform. Developers can reuse skills and code across all of them in a familiar environment. That means developers can build apps faster, with less cost.</a:t>
            </a:r>
          </a:p>
        </p:txBody>
      </p:sp>
      <p:sp>
        <p:nvSpPr>
          <p:cNvPr id="14" name="內容版面配置區 2">
            <a:extLst>
              <a:ext uri="{FF2B5EF4-FFF2-40B4-BE49-F238E27FC236}">
                <a16:creationId xmlns:a16="http://schemas.microsoft.com/office/drawing/2014/main" id="{34605D68-7F74-4F42-9A23-39AC40EC2B48}"/>
              </a:ext>
            </a:extLst>
          </p:cNvPr>
          <p:cNvSpPr txBox="1">
            <a:spLocks/>
          </p:cNvSpPr>
          <p:nvPr/>
        </p:nvSpPr>
        <p:spPr>
          <a:xfrm>
            <a:off x="489045" y="994614"/>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.NET helps you develop high quality applications faster. Modern language constructs like generics, Language Integrated Query (LINQ), and asynchronous programming make developers productive.</a:t>
            </a:r>
          </a:p>
        </p:txBody>
      </p:sp>
      <p:sp>
        <p:nvSpPr>
          <p:cNvPr id="15" name="Rectangle 14"/>
          <p:cNvSpPr/>
          <p:nvPr/>
        </p:nvSpPr>
        <p:spPr>
          <a:xfrm>
            <a:off x="467544" y="4158973"/>
            <a:ext cx="2664296" cy="261610"/>
          </a:xfrm>
          <a:prstGeom prst="rect">
            <a:avLst/>
          </a:prstGeom>
        </p:spPr>
        <p:txBody>
          <a:bodyPr wrap="square">
            <a:spAutoFit/>
          </a:bodyPr>
          <a:lstStyle/>
          <a:p>
            <a:r>
              <a:rPr lang="en-US" sz="1050" dirty="0" smtClean="0">
                <a:hlinkClick r:id="rId3"/>
              </a:rPr>
              <a:t>Performance compare</a:t>
            </a:r>
            <a:endParaRPr lang="en-US" sz="105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79" y="2941782"/>
            <a:ext cx="2685518" cy="1266753"/>
          </a:xfrm>
          <a:prstGeom prst="rect">
            <a:avLst/>
          </a:prstGeom>
        </p:spPr>
      </p:pic>
      <p:sp>
        <p:nvSpPr>
          <p:cNvPr id="17" name="內容版面配置區 2">
            <a:extLst>
              <a:ext uri="{FF2B5EF4-FFF2-40B4-BE49-F238E27FC236}">
                <a16:creationId xmlns:a16="http://schemas.microsoft.com/office/drawing/2014/main" id="{34605D68-7F74-4F42-9A23-39AC40EC2B48}"/>
              </a:ext>
            </a:extLst>
          </p:cNvPr>
          <p:cNvSpPr txBox="1">
            <a:spLocks/>
          </p:cNvSpPr>
          <p:nvPr/>
        </p:nvSpPr>
        <p:spPr>
          <a:xfrm>
            <a:off x="467544" y="2866236"/>
            <a:ext cx="2664296" cy="378581"/>
          </a:xfrm>
          <a:prstGeom prst="rect">
            <a:avLst/>
          </a:prstGeom>
        </p:spPr>
        <p:txBody>
          <a:bodyPr vert="horz" lIns="0" tIns="45720" rIns="0" bIns="45720" rtlCol="0">
            <a:normAutofit fontScale="85000" lnSpcReduction="1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pc="-50" dirty="0">
                <a:solidFill>
                  <a:schemeClr val="tx1">
                    <a:lumMod val="65000"/>
                    <a:lumOff val="35000"/>
                  </a:schemeClr>
                </a:solidFill>
                <a:latin typeface="DeltaSans" panose="020B0502030000000004" pitchFamily="34" charset="0"/>
                <a:ea typeface="DeltaSans" panose="020B0502030000000004" pitchFamily="34" charset="0"/>
              </a:rPr>
              <a:t>Performance where it matters</a:t>
            </a:r>
          </a:p>
        </p:txBody>
      </p:sp>
      <p:sp>
        <p:nvSpPr>
          <p:cNvPr id="21" name="內容版面配置區 2">
            <a:extLst>
              <a:ext uri="{FF2B5EF4-FFF2-40B4-BE49-F238E27FC236}">
                <a16:creationId xmlns:a16="http://schemas.microsoft.com/office/drawing/2014/main" id="{34605D68-7F74-4F42-9A23-39AC40EC2B48}"/>
              </a:ext>
            </a:extLst>
          </p:cNvPr>
          <p:cNvSpPr txBox="1">
            <a:spLocks/>
          </p:cNvSpPr>
          <p:nvPr/>
        </p:nvSpPr>
        <p:spPr>
          <a:xfrm>
            <a:off x="3491880" y="3331408"/>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spc="-50" dirty="0">
                <a:solidFill>
                  <a:schemeClr val="tx1">
                    <a:lumMod val="65000"/>
                    <a:lumOff val="35000"/>
                  </a:schemeClr>
                </a:solidFill>
                <a:latin typeface="DeltaSans" panose="020B0502030000000004" pitchFamily="34" charset="0"/>
                <a:ea typeface="DeltaSans" panose="020B0502030000000004" pitchFamily="34" charset="0"/>
              </a:rPr>
              <a:t>Large ecosystem</a:t>
            </a:r>
          </a:p>
        </p:txBody>
      </p:sp>
      <p:sp>
        <p:nvSpPr>
          <p:cNvPr id="22" name="內容版面配置區 2">
            <a:extLst>
              <a:ext uri="{FF2B5EF4-FFF2-40B4-BE49-F238E27FC236}">
                <a16:creationId xmlns:a16="http://schemas.microsoft.com/office/drawing/2014/main" id="{34605D68-7F74-4F42-9A23-39AC40EC2B48}"/>
              </a:ext>
            </a:extLst>
          </p:cNvPr>
          <p:cNvSpPr txBox="1">
            <a:spLocks/>
          </p:cNvSpPr>
          <p:nvPr/>
        </p:nvSpPr>
        <p:spPr>
          <a:xfrm>
            <a:off x="3491880" y="3661750"/>
            <a:ext cx="3823098" cy="968044"/>
          </a:xfrm>
          <a:prstGeom prst="rect">
            <a:avLst/>
          </a:prstGeom>
        </p:spPr>
        <p:txBody>
          <a:bodyPr vert="horz" lIns="0" tIns="45720" rIns="0" bIns="45720" rtlCol="0">
            <a:no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100" dirty="0">
                <a:solidFill>
                  <a:srgbClr val="212529"/>
                </a:solidFill>
                <a:latin typeface="DeltaSans" panose="020B0502030000000004"/>
              </a:rPr>
              <a:t>With over 5,000,000 .NET developers worldwide, you can leverage the large ecosystem by incorporating libraries from the </a:t>
            </a:r>
            <a:r>
              <a:rPr lang="en-US" sz="1100" u="sng" dirty="0" err="1">
                <a:solidFill>
                  <a:srgbClr val="512BD4"/>
                </a:solidFill>
                <a:latin typeface="DeltaSans" panose="020B0502030000000004"/>
                <a:hlinkClick r:id="rId5"/>
              </a:rPr>
              <a:t>NuGet</a:t>
            </a:r>
            <a:r>
              <a:rPr lang="en-US" sz="1100" u="sng" dirty="0">
                <a:solidFill>
                  <a:srgbClr val="512BD4"/>
                </a:solidFill>
                <a:latin typeface="DeltaSans" panose="020B0502030000000004"/>
                <a:hlinkClick r:id="rId5"/>
              </a:rPr>
              <a:t> package manager</a:t>
            </a:r>
            <a:r>
              <a:rPr lang="en-US" sz="1100" dirty="0">
                <a:solidFill>
                  <a:srgbClr val="212529"/>
                </a:solidFill>
                <a:latin typeface="DeltaSans" panose="020B0502030000000004"/>
              </a:rPr>
              <a:t> and the </a:t>
            </a:r>
            <a:r>
              <a:rPr lang="en-US" sz="1100" u="sng" dirty="0">
                <a:solidFill>
                  <a:srgbClr val="3900FF"/>
                </a:solidFill>
                <a:latin typeface="DeltaSans" panose="020B0502030000000004"/>
                <a:hlinkClick r:id="rId6"/>
              </a:rPr>
              <a:t>Visual Studio Marketplace</a:t>
            </a:r>
            <a:r>
              <a:rPr lang="en-US" sz="1100" dirty="0">
                <a:solidFill>
                  <a:srgbClr val="212529"/>
                </a:solidFill>
                <a:latin typeface="DeltaSans" panose="020B0502030000000004"/>
              </a:rPr>
              <a:t>. Find answers to technical challenges from the community, our MVPs, and our large support organization.</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240" y="3331408"/>
            <a:ext cx="2668910" cy="1258920"/>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8965" y="702763"/>
            <a:ext cx="1152128" cy="1092217"/>
          </a:xfrm>
          <a:prstGeom prst="rect">
            <a:avLst/>
          </a:prstGeom>
        </p:spPr>
      </p:pic>
      <p:sp>
        <p:nvSpPr>
          <p:cNvPr id="26" name="內容版面配置區 2">
            <a:extLst>
              <a:ext uri="{FF2B5EF4-FFF2-40B4-BE49-F238E27FC236}">
                <a16:creationId xmlns:a16="http://schemas.microsoft.com/office/drawing/2014/main" id="{34605D68-7F74-4F42-9A23-39AC40EC2B48}"/>
              </a:ext>
            </a:extLst>
          </p:cNvPr>
          <p:cNvSpPr txBox="1">
            <a:spLocks/>
          </p:cNvSpPr>
          <p:nvPr/>
        </p:nvSpPr>
        <p:spPr>
          <a:xfrm>
            <a:off x="4860032" y="1816743"/>
            <a:ext cx="2138686" cy="378581"/>
          </a:xfrm>
          <a:prstGeom prst="rect">
            <a:avLst/>
          </a:prstGeom>
        </p:spPr>
        <p:txBody>
          <a:bodyPr vert="horz" lIns="0" tIns="45720" rIns="0" bIns="45720" rtlCol="0">
            <a:normAutofit/>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00" dirty="0">
                <a:latin typeface="DeltaSans" panose="020B0502030000000004"/>
              </a:rPr>
              <a:t>Open source</a:t>
            </a:r>
          </a:p>
        </p:txBody>
      </p:sp>
      <p:sp>
        <p:nvSpPr>
          <p:cNvPr id="27" name="內容版面配置區 2">
            <a:extLst>
              <a:ext uri="{FF2B5EF4-FFF2-40B4-BE49-F238E27FC236}">
                <a16:creationId xmlns:a16="http://schemas.microsoft.com/office/drawing/2014/main" id="{34605D68-7F74-4F42-9A23-39AC40EC2B48}"/>
              </a:ext>
            </a:extLst>
          </p:cNvPr>
          <p:cNvSpPr txBox="1">
            <a:spLocks/>
          </p:cNvSpPr>
          <p:nvPr/>
        </p:nvSpPr>
        <p:spPr>
          <a:xfrm>
            <a:off x="4860032" y="2147085"/>
            <a:ext cx="3823098" cy="968044"/>
          </a:xfrm>
          <a:prstGeom prst="rect">
            <a:avLst/>
          </a:prstGeom>
        </p:spPr>
        <p:txBody>
          <a:bodyPr vert="horz" lIns="0" tIns="45720" rIns="0" bIns="45720" rtlCol="0">
            <a:normAutofit fontScale="62500" lnSpcReduction="20000"/>
          </a:bodyPr>
          <a:lstStyle>
            <a:lvl1pPr marL="171450" indent="-171450" algn="l" defTabSz="685800" rtl="0" eaLnBrk="1" latinLnBrk="0" hangingPunct="1">
              <a:lnSpc>
                <a:spcPct val="110000"/>
              </a:lnSpc>
              <a:spcBef>
                <a:spcPts val="750"/>
              </a:spcBef>
              <a:buClr>
                <a:schemeClr val="tx2"/>
              </a:buClr>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DeltaSans" panose="020B0502030000000004"/>
              </a:rPr>
              <a:t>The </a:t>
            </a:r>
            <a:r>
              <a:rPr lang="en-US" u="sng" dirty="0">
                <a:latin typeface="DeltaSans" panose="020B0502030000000004"/>
                <a:hlinkClick r:id="rId9"/>
              </a:rPr>
              <a:t>.NET Foundation</a:t>
            </a:r>
            <a:r>
              <a:rPr lang="en-US" dirty="0">
                <a:latin typeface="DeltaSans" panose="020B0502030000000004"/>
              </a:rPr>
              <a:t> is an independent non-profit supporting the innovative, commercially friendly, open source .NET ecosystem. .NET has over 100,000 contributions from developers from over 3,700 companies outside of Microsoft.</a:t>
            </a:r>
            <a:endParaRPr lang="en-US" spc="-50" dirty="0">
              <a:solidFill>
                <a:schemeClr val="tx1">
                  <a:lumMod val="65000"/>
                  <a:lumOff val="35000"/>
                </a:schemeClr>
              </a:solidFill>
              <a:latin typeface="DeltaSans" panose="020B0502030000000004"/>
              <a:ea typeface="DeltaSans" panose="020B0502030000000004" pitchFamily="34" charset="0"/>
            </a:endParaRPr>
          </a:p>
        </p:txBody>
      </p:sp>
      <p:sp>
        <p:nvSpPr>
          <p:cNvPr id="28" name="Rectangle 27"/>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348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38779" y="945001"/>
            <a:ext cx="7266442" cy="3239869"/>
          </a:xfrm>
          <a:prstGeom prst="rect">
            <a:avLst/>
          </a:prstGeom>
        </p:spPr>
      </p:pic>
    </p:spTree>
    <p:extLst>
      <p:ext uri="{BB962C8B-B14F-4D97-AF65-F5344CB8AC3E}">
        <p14:creationId xmlns:p14="http://schemas.microsoft.com/office/powerpoint/2010/main" val="3875711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Order of operations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88177" y="843558"/>
            <a:ext cx="7811020" cy="2804417"/>
          </a:xfrm>
          <a:prstGeom prst="rect">
            <a:avLst/>
          </a:prstGeom>
        </p:spPr>
      </p:pic>
    </p:spTree>
    <p:extLst>
      <p:ext uri="{BB962C8B-B14F-4D97-AF65-F5344CB8AC3E}">
        <p14:creationId xmlns:p14="http://schemas.microsoft.com/office/powerpoint/2010/main" val="3493826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88177" y="765098"/>
            <a:ext cx="8315325" cy="3771900"/>
          </a:xfrm>
          <a:prstGeom prst="rect">
            <a:avLst/>
          </a:prstGeom>
        </p:spPr>
      </p:pic>
    </p:spTree>
    <p:extLst>
      <p:ext uri="{BB962C8B-B14F-4D97-AF65-F5344CB8AC3E}">
        <p14:creationId xmlns:p14="http://schemas.microsoft.com/office/powerpoint/2010/main" val="2956917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115616" y="723922"/>
            <a:ext cx="7076082" cy="3791045"/>
          </a:xfrm>
          <a:prstGeom prst="rect">
            <a:avLst/>
          </a:prstGeom>
        </p:spPr>
      </p:pic>
    </p:spTree>
    <p:extLst>
      <p:ext uri="{BB962C8B-B14F-4D97-AF65-F5344CB8AC3E}">
        <p14:creationId xmlns:p14="http://schemas.microsoft.com/office/powerpoint/2010/main" val="3740537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r="1400"/>
          <a:stretch/>
        </p:blipFill>
        <p:spPr>
          <a:xfrm>
            <a:off x="1187625" y="687112"/>
            <a:ext cx="6470872" cy="3762934"/>
          </a:xfrm>
          <a:prstGeom prst="rect">
            <a:avLst/>
          </a:prstGeom>
        </p:spPr>
      </p:pic>
    </p:spTree>
    <p:extLst>
      <p:ext uri="{BB962C8B-B14F-4D97-AF65-F5344CB8AC3E}">
        <p14:creationId xmlns:p14="http://schemas.microsoft.com/office/powerpoint/2010/main" val="2883377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Integer Precision</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45923" y="843558"/>
            <a:ext cx="6860058" cy="3550722"/>
          </a:xfrm>
          <a:prstGeom prst="rect">
            <a:avLst/>
          </a:prstGeom>
        </p:spPr>
      </p:pic>
    </p:spTree>
    <p:extLst>
      <p:ext uri="{BB962C8B-B14F-4D97-AF65-F5344CB8AC3E}">
        <p14:creationId xmlns:p14="http://schemas.microsoft.com/office/powerpoint/2010/main" val="25401358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Numbers and Decimals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27584" y="681001"/>
            <a:ext cx="7312174" cy="4329371"/>
          </a:xfrm>
          <a:prstGeom prst="rect">
            <a:avLst/>
          </a:prstGeom>
        </p:spPr>
      </p:pic>
    </p:spTree>
    <p:extLst>
      <p:ext uri="{BB962C8B-B14F-4D97-AF65-F5344CB8AC3E}">
        <p14:creationId xmlns:p14="http://schemas.microsoft.com/office/powerpoint/2010/main" val="8145123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80046" y="843558"/>
            <a:ext cx="7183908" cy="3292940"/>
          </a:xfrm>
          <a:prstGeom prst="rect">
            <a:avLst/>
          </a:prstGeom>
        </p:spPr>
      </p:pic>
    </p:spTree>
    <p:extLst>
      <p:ext uri="{BB962C8B-B14F-4D97-AF65-F5344CB8AC3E}">
        <p14:creationId xmlns:p14="http://schemas.microsoft.com/office/powerpoint/2010/main" val="10786601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22817" y="923669"/>
            <a:ext cx="7748736" cy="2030919"/>
          </a:xfrm>
          <a:prstGeom prst="rect">
            <a:avLst/>
          </a:prstGeom>
        </p:spPr>
      </p:pic>
    </p:spTree>
    <p:extLst>
      <p:ext uri="{BB962C8B-B14F-4D97-AF65-F5344CB8AC3E}">
        <p14:creationId xmlns:p14="http://schemas.microsoft.com/office/powerpoint/2010/main" val="41067596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39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76894" y="771550"/>
            <a:ext cx="7873702" cy="2613942"/>
          </a:xfrm>
          <a:prstGeom prst="rect">
            <a:avLst/>
          </a:prstGeom>
        </p:spPr>
      </p:pic>
    </p:spTree>
    <p:extLst>
      <p:ext uri="{BB962C8B-B14F-4D97-AF65-F5344CB8AC3E}">
        <p14:creationId xmlns:p14="http://schemas.microsoft.com/office/powerpoint/2010/main" val="1623744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err="1" smtClean="0">
                <a:latin typeface="DeltaSans" panose="020B0502030000000004" pitchFamily="34" charset="0"/>
                <a:ea typeface="DeltaSans" panose="020B0502030000000004" pitchFamily="34" charset="0"/>
              </a:rPr>
              <a:t>Dotnet</a:t>
            </a:r>
            <a:r>
              <a:rPr lang="en-US" spc="50" dirty="0" smtClean="0">
                <a:latin typeface="DeltaSans" panose="020B0502030000000004" pitchFamily="34" charset="0"/>
                <a:ea typeface="DeltaSans" panose="020B0502030000000004" pitchFamily="34" charset="0"/>
              </a:rPr>
              <a:t> History</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a:t>
            </a:fld>
            <a:endParaRPr lang="en-US"/>
          </a:p>
        </p:txBody>
      </p:sp>
      <p:pic>
        <p:nvPicPr>
          <p:cNvPr id="3076" name="Picture 4" descr=".NET release sche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811112"/>
            <a:ext cx="4752528" cy="25329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T tim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426341"/>
            <a:ext cx="5533624" cy="154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141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Branches (if)</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688073"/>
            <a:ext cx="7064127" cy="4115373"/>
          </a:xfrm>
          <a:prstGeom prst="rect">
            <a:avLst/>
          </a:prstGeom>
        </p:spPr>
      </p:pic>
    </p:spTree>
    <p:extLst>
      <p:ext uri="{BB962C8B-B14F-4D97-AF65-F5344CB8AC3E}">
        <p14:creationId xmlns:p14="http://schemas.microsoft.com/office/powerpoint/2010/main" val="17067707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219071" y="703880"/>
            <a:ext cx="6053311" cy="4011008"/>
          </a:xfrm>
          <a:prstGeom prst="rect">
            <a:avLst/>
          </a:prstGeom>
        </p:spPr>
      </p:pic>
    </p:spTree>
    <p:extLst>
      <p:ext uri="{BB962C8B-B14F-4D97-AF65-F5344CB8AC3E}">
        <p14:creationId xmlns:p14="http://schemas.microsoft.com/office/powerpoint/2010/main" val="19963827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943483"/>
            <a:ext cx="7062564" cy="1858947"/>
          </a:xfrm>
          <a:prstGeom prst="rect">
            <a:avLst/>
          </a:prstGeom>
        </p:spPr>
      </p:pic>
    </p:spTree>
    <p:extLst>
      <p:ext uri="{BB962C8B-B14F-4D97-AF65-F5344CB8AC3E}">
        <p14:creationId xmlns:p14="http://schemas.microsoft.com/office/powerpoint/2010/main" val="1024970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15616" y="672493"/>
            <a:ext cx="6806629" cy="4222694"/>
          </a:xfrm>
          <a:prstGeom prst="rect">
            <a:avLst/>
          </a:prstGeom>
        </p:spPr>
      </p:pic>
    </p:spTree>
    <p:extLst>
      <p:ext uri="{BB962C8B-B14F-4D97-AF65-F5344CB8AC3E}">
        <p14:creationId xmlns:p14="http://schemas.microsoft.com/office/powerpoint/2010/main" val="35681839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What Are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31640" y="681001"/>
            <a:ext cx="6480720" cy="4357613"/>
          </a:xfrm>
          <a:prstGeom prst="rect">
            <a:avLst/>
          </a:prstGeom>
        </p:spPr>
      </p:pic>
    </p:spTree>
    <p:extLst>
      <p:ext uri="{BB962C8B-B14F-4D97-AF65-F5344CB8AC3E}">
        <p14:creationId xmlns:p14="http://schemas.microsoft.com/office/powerpoint/2010/main" val="26439558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Combining Branches and Loops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691680" y="846521"/>
            <a:ext cx="6107084" cy="1203018"/>
          </a:xfrm>
          <a:prstGeom prst="rect">
            <a:avLst/>
          </a:prstGeom>
        </p:spPr>
      </p:pic>
    </p:spTree>
    <p:extLst>
      <p:ext uri="{BB962C8B-B14F-4D97-AF65-F5344CB8AC3E}">
        <p14:creationId xmlns:p14="http://schemas.microsoft.com/office/powerpoint/2010/main" val="5474177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43608" y="627534"/>
            <a:ext cx="6983959" cy="4406878"/>
          </a:xfrm>
          <a:prstGeom prst="rect">
            <a:avLst/>
          </a:prstGeom>
        </p:spPr>
      </p:pic>
    </p:spTree>
    <p:extLst>
      <p:ext uri="{BB962C8B-B14F-4D97-AF65-F5344CB8AC3E}">
        <p14:creationId xmlns:p14="http://schemas.microsoft.com/office/powerpoint/2010/main" val="17371620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978714" y="804142"/>
            <a:ext cx="7186572" cy="3716692"/>
          </a:xfrm>
          <a:prstGeom prst="rect">
            <a:avLst/>
          </a:prstGeom>
        </p:spPr>
      </p:pic>
    </p:spTree>
    <p:extLst>
      <p:ext uri="{BB962C8B-B14F-4D97-AF65-F5344CB8AC3E}">
        <p14:creationId xmlns:p14="http://schemas.microsoft.com/office/powerpoint/2010/main" val="8560086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843558"/>
            <a:ext cx="7419308" cy="3240360"/>
          </a:xfrm>
          <a:prstGeom prst="rect">
            <a:avLst/>
          </a:prstGeom>
        </p:spPr>
      </p:pic>
    </p:spTree>
    <p:extLst>
      <p:ext uri="{BB962C8B-B14F-4D97-AF65-F5344CB8AC3E}">
        <p14:creationId xmlns:p14="http://schemas.microsoft.com/office/powerpoint/2010/main" val="19848238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49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31449" y="771550"/>
            <a:ext cx="7868369" cy="3502288"/>
          </a:xfrm>
          <a:prstGeom prst="rect">
            <a:avLst/>
          </a:prstGeom>
        </p:spPr>
      </p:pic>
    </p:spTree>
    <p:extLst>
      <p:ext uri="{BB962C8B-B14F-4D97-AF65-F5344CB8AC3E}">
        <p14:creationId xmlns:p14="http://schemas.microsoft.com/office/powerpoint/2010/main" val="3801964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.NET Tools &amp; Editors</a:t>
            </a: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a:t>
            </a:fld>
            <a:endParaRPr lang="en-US"/>
          </a:p>
        </p:txBody>
      </p:sp>
      <p:pic>
        <p:nvPicPr>
          <p:cNvPr id="5" name="Picture 4"/>
          <p:cNvPicPr>
            <a:picLocks noChangeAspect="1"/>
          </p:cNvPicPr>
          <p:nvPr/>
        </p:nvPicPr>
        <p:blipFill>
          <a:blip r:embed="rId2"/>
          <a:stretch>
            <a:fillRect/>
          </a:stretch>
        </p:blipFill>
        <p:spPr>
          <a:xfrm>
            <a:off x="1907704" y="681001"/>
            <a:ext cx="5207900" cy="3751374"/>
          </a:xfrm>
          <a:prstGeom prst="rect">
            <a:avLst/>
          </a:prstGeom>
        </p:spPr>
      </p:pic>
      <p:sp>
        <p:nvSpPr>
          <p:cNvPr id="9" name="Rounded Rectangle 8"/>
          <p:cNvSpPr/>
          <p:nvPr/>
        </p:nvSpPr>
        <p:spPr>
          <a:xfrm>
            <a:off x="1907704" y="627534"/>
            <a:ext cx="1728192" cy="1656184"/>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92460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Arrays, Lists, and Collections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489045" y="771550"/>
            <a:ext cx="8166455" cy="2880320"/>
          </a:xfrm>
          <a:prstGeom prst="rect">
            <a:avLst/>
          </a:prstGeom>
        </p:spPr>
      </p:pic>
    </p:spTree>
    <p:extLst>
      <p:ext uri="{BB962C8B-B14F-4D97-AF65-F5344CB8AC3E}">
        <p14:creationId xmlns:p14="http://schemas.microsoft.com/office/powerpoint/2010/main" val="1649124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 Sort, and Index Lists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04928" y="816897"/>
            <a:ext cx="7534144" cy="3048986"/>
          </a:xfrm>
          <a:prstGeom prst="rect">
            <a:avLst/>
          </a:prstGeom>
        </p:spPr>
      </p:pic>
    </p:spTree>
    <p:extLst>
      <p:ext uri="{BB962C8B-B14F-4D97-AF65-F5344CB8AC3E}">
        <p14:creationId xmlns:p14="http://schemas.microsoft.com/office/powerpoint/2010/main" val="115199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 Sort, and Index Lists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72823" y="771550"/>
            <a:ext cx="7590432" cy="3154366"/>
          </a:xfrm>
          <a:prstGeom prst="rect">
            <a:avLst/>
          </a:prstGeom>
        </p:spPr>
      </p:pic>
    </p:spTree>
    <p:extLst>
      <p:ext uri="{BB962C8B-B14F-4D97-AF65-F5344CB8AC3E}">
        <p14:creationId xmlns:p14="http://schemas.microsoft.com/office/powerpoint/2010/main" val="24621040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Search, Sort, and Index Lists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76894" y="706658"/>
            <a:ext cx="7770168" cy="3681942"/>
          </a:xfrm>
          <a:prstGeom prst="rect">
            <a:avLst/>
          </a:prstGeom>
        </p:spPr>
      </p:pic>
      <p:pic>
        <p:nvPicPr>
          <p:cNvPr id="5" name="Picture 4"/>
          <p:cNvPicPr>
            <a:picLocks noChangeAspect="1"/>
          </p:cNvPicPr>
          <p:nvPr/>
        </p:nvPicPr>
        <p:blipFill>
          <a:blip r:embed="rId3"/>
          <a:stretch>
            <a:fillRect/>
          </a:stretch>
        </p:blipFill>
        <p:spPr>
          <a:xfrm>
            <a:off x="3275856" y="3075806"/>
            <a:ext cx="908482" cy="1183779"/>
          </a:xfrm>
          <a:prstGeom prst="rect">
            <a:avLst/>
          </a:prstGeom>
        </p:spPr>
      </p:pic>
    </p:spTree>
    <p:extLst>
      <p:ext uri="{BB962C8B-B14F-4D97-AF65-F5344CB8AC3E}">
        <p14:creationId xmlns:p14="http://schemas.microsoft.com/office/powerpoint/2010/main" val="41522620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Lists of Other Types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b="22567"/>
          <a:stretch/>
        </p:blipFill>
        <p:spPr>
          <a:xfrm>
            <a:off x="494680" y="843559"/>
            <a:ext cx="8527207" cy="2592288"/>
          </a:xfrm>
          <a:prstGeom prst="rect">
            <a:avLst/>
          </a:prstGeom>
        </p:spPr>
      </p:pic>
    </p:spTree>
    <p:extLst>
      <p:ext uri="{BB962C8B-B14F-4D97-AF65-F5344CB8AC3E}">
        <p14:creationId xmlns:p14="http://schemas.microsoft.com/office/powerpoint/2010/main" val="32414783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Lists of Other Types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272891" y="771550"/>
            <a:ext cx="8566309" cy="3592766"/>
          </a:xfrm>
          <a:prstGeom prst="rect">
            <a:avLst/>
          </a:prstGeom>
        </p:spPr>
      </p:pic>
    </p:spTree>
    <p:extLst>
      <p:ext uri="{BB962C8B-B14F-4D97-AF65-F5344CB8AC3E}">
        <p14:creationId xmlns:p14="http://schemas.microsoft.com/office/powerpoint/2010/main" val="8361605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Lists of Other Types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88177" y="681001"/>
            <a:ext cx="8056583" cy="2851487"/>
          </a:xfrm>
          <a:prstGeom prst="rect">
            <a:avLst/>
          </a:prstGeom>
        </p:spPr>
      </p:pic>
    </p:spTree>
    <p:extLst>
      <p:ext uri="{BB962C8B-B14F-4D97-AF65-F5344CB8AC3E}">
        <p14:creationId xmlns:p14="http://schemas.microsoft.com/office/powerpoint/2010/main" val="31114820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27604" y="688889"/>
            <a:ext cx="7488791" cy="4170035"/>
          </a:xfrm>
          <a:prstGeom prst="rect">
            <a:avLst/>
          </a:prstGeom>
        </p:spPr>
      </p:pic>
    </p:spTree>
    <p:extLst>
      <p:ext uri="{BB962C8B-B14F-4D97-AF65-F5344CB8AC3E}">
        <p14:creationId xmlns:p14="http://schemas.microsoft.com/office/powerpoint/2010/main" val="8815604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42309" y="681001"/>
            <a:ext cx="8502373" cy="3774224"/>
          </a:xfrm>
          <a:prstGeom prst="rect">
            <a:avLst/>
          </a:prstGeom>
        </p:spPr>
      </p:pic>
    </p:spTree>
    <p:extLst>
      <p:ext uri="{BB962C8B-B14F-4D97-AF65-F5344CB8AC3E}">
        <p14:creationId xmlns:p14="http://schemas.microsoft.com/office/powerpoint/2010/main" val="37904001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59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00498" y="681001"/>
            <a:ext cx="7943003" cy="4188593"/>
          </a:xfrm>
          <a:prstGeom prst="rect">
            <a:avLst/>
          </a:prstGeom>
        </p:spPr>
      </p:pic>
    </p:spTree>
    <p:extLst>
      <p:ext uri="{BB962C8B-B14F-4D97-AF65-F5344CB8AC3E}">
        <p14:creationId xmlns:p14="http://schemas.microsoft.com/office/powerpoint/2010/main" val="452169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Visual Studio 2019</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a:t>
            </a:fld>
            <a:endParaRPr lang="en-US"/>
          </a:p>
        </p:txBody>
      </p:sp>
      <p:pic>
        <p:nvPicPr>
          <p:cNvPr id="5" name="Picture 4"/>
          <p:cNvPicPr>
            <a:picLocks noChangeAspect="1"/>
          </p:cNvPicPr>
          <p:nvPr/>
        </p:nvPicPr>
        <p:blipFill>
          <a:blip r:embed="rId2"/>
          <a:stretch>
            <a:fillRect/>
          </a:stretch>
        </p:blipFill>
        <p:spPr>
          <a:xfrm>
            <a:off x="395536" y="1059582"/>
            <a:ext cx="4094470" cy="2736304"/>
          </a:xfrm>
          <a:prstGeom prst="rect">
            <a:avLst/>
          </a:prstGeom>
        </p:spPr>
      </p:pic>
      <p:sp>
        <p:nvSpPr>
          <p:cNvPr id="9" name="Rounded Rectangle 8"/>
          <p:cNvSpPr/>
          <p:nvPr/>
        </p:nvSpPr>
        <p:spPr>
          <a:xfrm>
            <a:off x="2696126" y="2585937"/>
            <a:ext cx="1659850" cy="345853"/>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697247" y="711889"/>
            <a:ext cx="3979168" cy="4260157"/>
          </a:xfrm>
          <a:prstGeom prst="rect">
            <a:avLst/>
          </a:prstGeom>
        </p:spPr>
      </p:pic>
    </p:spTree>
    <p:extLst>
      <p:ext uri="{BB962C8B-B14F-4D97-AF65-F5344CB8AC3E}">
        <p14:creationId xmlns:p14="http://schemas.microsoft.com/office/powerpoint/2010/main" val="37482314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22817" y="666576"/>
            <a:ext cx="7939136" cy="4569470"/>
          </a:xfrm>
          <a:prstGeom prst="rect">
            <a:avLst/>
          </a:prstGeom>
        </p:spPr>
      </p:pic>
    </p:spTree>
    <p:extLst>
      <p:ext uri="{BB962C8B-B14F-4D97-AF65-F5344CB8AC3E}">
        <p14:creationId xmlns:p14="http://schemas.microsoft.com/office/powerpoint/2010/main" val="24232018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56589" y="681001"/>
            <a:ext cx="7711885" cy="4054319"/>
          </a:xfrm>
          <a:prstGeom prst="rect">
            <a:avLst/>
          </a:prstGeom>
        </p:spPr>
      </p:pic>
    </p:spTree>
    <p:extLst>
      <p:ext uri="{BB962C8B-B14F-4D97-AF65-F5344CB8AC3E}">
        <p14:creationId xmlns:p14="http://schemas.microsoft.com/office/powerpoint/2010/main" val="6606864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Objects and Classes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47092" y="627534"/>
            <a:ext cx="8049816" cy="1625956"/>
          </a:xfrm>
          <a:prstGeom prst="rect">
            <a:avLst/>
          </a:prstGeom>
        </p:spPr>
      </p:pic>
      <p:pic>
        <p:nvPicPr>
          <p:cNvPr id="5" name="Picture 4"/>
          <p:cNvPicPr>
            <a:picLocks noChangeAspect="1"/>
          </p:cNvPicPr>
          <p:nvPr/>
        </p:nvPicPr>
        <p:blipFill>
          <a:blip r:embed="rId3"/>
          <a:stretch>
            <a:fillRect/>
          </a:stretch>
        </p:blipFill>
        <p:spPr>
          <a:xfrm>
            <a:off x="489045" y="2198126"/>
            <a:ext cx="4309293" cy="2524092"/>
          </a:xfrm>
          <a:prstGeom prst="rect">
            <a:avLst/>
          </a:prstGeom>
        </p:spPr>
      </p:pic>
      <p:pic>
        <p:nvPicPr>
          <p:cNvPr id="6" name="Picture 5"/>
          <p:cNvPicPr>
            <a:picLocks noChangeAspect="1"/>
          </p:cNvPicPr>
          <p:nvPr/>
        </p:nvPicPr>
        <p:blipFill>
          <a:blip r:embed="rId4"/>
          <a:stretch>
            <a:fillRect/>
          </a:stretch>
        </p:blipFill>
        <p:spPr>
          <a:xfrm>
            <a:off x="3563888" y="2571750"/>
            <a:ext cx="5361037" cy="628071"/>
          </a:xfrm>
          <a:prstGeom prst="rect">
            <a:avLst/>
          </a:prstGeom>
        </p:spPr>
      </p:pic>
    </p:spTree>
    <p:extLst>
      <p:ext uri="{BB962C8B-B14F-4D97-AF65-F5344CB8AC3E}">
        <p14:creationId xmlns:p14="http://schemas.microsoft.com/office/powerpoint/2010/main" val="15885203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03038" y="699542"/>
            <a:ext cx="7978270" cy="4317804"/>
          </a:xfrm>
          <a:prstGeom prst="rect">
            <a:avLst/>
          </a:prstGeom>
        </p:spPr>
      </p:pic>
    </p:spTree>
    <p:extLst>
      <p:ext uri="{BB962C8B-B14F-4D97-AF65-F5344CB8AC3E}">
        <p14:creationId xmlns:p14="http://schemas.microsoft.com/office/powerpoint/2010/main" val="16887152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10179" y="771550"/>
            <a:ext cx="7358286" cy="3434347"/>
          </a:xfrm>
          <a:prstGeom prst="rect">
            <a:avLst/>
          </a:prstGeom>
        </p:spPr>
      </p:pic>
    </p:spTree>
    <p:extLst>
      <p:ext uri="{BB962C8B-B14F-4D97-AF65-F5344CB8AC3E}">
        <p14:creationId xmlns:p14="http://schemas.microsoft.com/office/powerpoint/2010/main" val="36897474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99592" y="661757"/>
            <a:ext cx="6884107" cy="4169342"/>
          </a:xfrm>
          <a:prstGeom prst="rect">
            <a:avLst/>
          </a:prstGeom>
        </p:spPr>
      </p:pic>
    </p:spTree>
    <p:extLst>
      <p:ext uri="{BB962C8B-B14F-4D97-AF65-F5344CB8AC3E}">
        <p14:creationId xmlns:p14="http://schemas.microsoft.com/office/powerpoint/2010/main" val="21442048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99592" y="913275"/>
            <a:ext cx="7144234" cy="2687724"/>
          </a:xfrm>
          <a:prstGeom prst="rect">
            <a:avLst/>
          </a:prstGeom>
        </p:spPr>
      </p:pic>
    </p:spTree>
    <p:extLst>
      <p:ext uri="{BB962C8B-B14F-4D97-AF65-F5344CB8AC3E}">
        <p14:creationId xmlns:p14="http://schemas.microsoft.com/office/powerpoint/2010/main" val="12591507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15355" y="1059582"/>
            <a:ext cx="7513290" cy="3489858"/>
          </a:xfrm>
          <a:prstGeom prst="rect">
            <a:avLst/>
          </a:prstGeom>
        </p:spPr>
      </p:pic>
    </p:spTree>
    <p:extLst>
      <p:ext uri="{BB962C8B-B14F-4D97-AF65-F5344CB8AC3E}">
        <p14:creationId xmlns:p14="http://schemas.microsoft.com/office/powerpoint/2010/main" val="5318684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75763" y="703880"/>
            <a:ext cx="5466577" cy="1055062"/>
          </a:xfrm>
          <a:prstGeom prst="rect">
            <a:avLst/>
          </a:prstGeom>
        </p:spPr>
      </p:pic>
      <p:pic>
        <p:nvPicPr>
          <p:cNvPr id="4" name="Picture 3"/>
          <p:cNvPicPr>
            <a:picLocks noChangeAspect="1"/>
          </p:cNvPicPr>
          <p:nvPr/>
        </p:nvPicPr>
        <p:blipFill>
          <a:blip r:embed="rId3"/>
          <a:stretch>
            <a:fillRect/>
          </a:stretch>
        </p:blipFill>
        <p:spPr>
          <a:xfrm>
            <a:off x="1619672" y="1716641"/>
            <a:ext cx="4306466" cy="2969636"/>
          </a:xfrm>
          <a:prstGeom prst="rect">
            <a:avLst/>
          </a:prstGeom>
        </p:spPr>
      </p:pic>
    </p:spTree>
    <p:extLst>
      <p:ext uri="{BB962C8B-B14F-4D97-AF65-F5344CB8AC3E}">
        <p14:creationId xmlns:p14="http://schemas.microsoft.com/office/powerpoint/2010/main" val="41416440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69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15616" y="725088"/>
            <a:ext cx="6452021" cy="3024185"/>
          </a:xfrm>
          <a:prstGeom prst="rect">
            <a:avLst/>
          </a:prstGeom>
        </p:spPr>
      </p:pic>
    </p:spTree>
    <p:extLst>
      <p:ext uri="{BB962C8B-B14F-4D97-AF65-F5344CB8AC3E}">
        <p14:creationId xmlns:p14="http://schemas.microsoft.com/office/powerpoint/2010/main" val="18359143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Console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1783617"/>
            <a:ext cx="4303945" cy="2837479"/>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sp>
        <p:nvSpPr>
          <p:cNvPr id="10" name="TextBox 9"/>
          <p:cNvSpPr txBox="1"/>
          <p:nvPr/>
        </p:nvSpPr>
        <p:spPr>
          <a:xfrm>
            <a:off x="5796136" y="2327883"/>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9257728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99858" y="771550"/>
            <a:ext cx="6744283" cy="3616500"/>
          </a:xfrm>
          <a:prstGeom prst="rect">
            <a:avLst/>
          </a:prstGeom>
        </p:spPr>
      </p:pic>
    </p:spTree>
    <p:extLst>
      <p:ext uri="{BB962C8B-B14F-4D97-AF65-F5344CB8AC3E}">
        <p14:creationId xmlns:p14="http://schemas.microsoft.com/office/powerpoint/2010/main" val="21137694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399079" y="678472"/>
            <a:ext cx="5578757" cy="4284660"/>
          </a:xfrm>
          <a:prstGeom prst="rect">
            <a:avLst/>
          </a:prstGeom>
        </p:spPr>
      </p:pic>
      <p:pic>
        <p:nvPicPr>
          <p:cNvPr id="5" name="Picture 4"/>
          <p:cNvPicPr>
            <a:picLocks noChangeAspect="1"/>
          </p:cNvPicPr>
          <p:nvPr/>
        </p:nvPicPr>
        <p:blipFill>
          <a:blip r:embed="rId3"/>
          <a:stretch>
            <a:fillRect/>
          </a:stretch>
        </p:blipFill>
        <p:spPr>
          <a:xfrm>
            <a:off x="467544" y="709734"/>
            <a:ext cx="3134882" cy="1706410"/>
          </a:xfrm>
          <a:prstGeom prst="rect">
            <a:avLst/>
          </a:prstGeom>
        </p:spPr>
      </p:pic>
    </p:spTree>
    <p:extLst>
      <p:ext uri="{BB962C8B-B14F-4D97-AF65-F5344CB8AC3E}">
        <p14:creationId xmlns:p14="http://schemas.microsoft.com/office/powerpoint/2010/main" val="13126698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27670" y="667681"/>
            <a:ext cx="8136135" cy="1166349"/>
          </a:xfrm>
          <a:prstGeom prst="rect">
            <a:avLst/>
          </a:prstGeom>
        </p:spPr>
      </p:pic>
      <p:pic>
        <p:nvPicPr>
          <p:cNvPr id="5" name="Picture 4"/>
          <p:cNvPicPr>
            <a:picLocks noChangeAspect="1"/>
          </p:cNvPicPr>
          <p:nvPr/>
        </p:nvPicPr>
        <p:blipFill>
          <a:blip r:embed="rId3"/>
          <a:stretch>
            <a:fillRect/>
          </a:stretch>
        </p:blipFill>
        <p:spPr>
          <a:xfrm>
            <a:off x="1691680" y="2031495"/>
            <a:ext cx="3921129" cy="2392136"/>
          </a:xfrm>
          <a:prstGeom prst="rect">
            <a:avLst/>
          </a:prstGeom>
        </p:spPr>
      </p:pic>
    </p:spTree>
    <p:extLst>
      <p:ext uri="{BB962C8B-B14F-4D97-AF65-F5344CB8AC3E}">
        <p14:creationId xmlns:p14="http://schemas.microsoft.com/office/powerpoint/2010/main" val="2841153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Members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t="50561"/>
          <a:stretch/>
        </p:blipFill>
        <p:spPr>
          <a:xfrm>
            <a:off x="4031913" y="935961"/>
            <a:ext cx="3230647" cy="1989166"/>
          </a:xfrm>
          <a:prstGeom prst="rect">
            <a:avLst/>
          </a:prstGeom>
        </p:spPr>
      </p:pic>
      <p:pic>
        <p:nvPicPr>
          <p:cNvPr id="5" name="Picture 4"/>
          <p:cNvPicPr>
            <a:picLocks noChangeAspect="1"/>
          </p:cNvPicPr>
          <p:nvPr/>
        </p:nvPicPr>
        <p:blipFill>
          <a:blip r:embed="rId3"/>
          <a:stretch>
            <a:fillRect/>
          </a:stretch>
        </p:blipFill>
        <p:spPr>
          <a:xfrm>
            <a:off x="956589" y="3205983"/>
            <a:ext cx="4687194" cy="414617"/>
          </a:xfrm>
          <a:prstGeom prst="rect">
            <a:avLst/>
          </a:prstGeom>
        </p:spPr>
      </p:pic>
      <p:pic>
        <p:nvPicPr>
          <p:cNvPr id="11" name="Picture 10"/>
          <p:cNvPicPr>
            <a:picLocks noChangeAspect="1"/>
          </p:cNvPicPr>
          <p:nvPr/>
        </p:nvPicPr>
        <p:blipFill rotWithShape="1">
          <a:blip r:embed="rId2"/>
          <a:srcRect b="50192"/>
          <a:stretch/>
        </p:blipFill>
        <p:spPr>
          <a:xfrm>
            <a:off x="827584" y="870958"/>
            <a:ext cx="3230647" cy="2003997"/>
          </a:xfrm>
          <a:prstGeom prst="rect">
            <a:avLst/>
          </a:prstGeom>
        </p:spPr>
      </p:pic>
    </p:spTree>
    <p:extLst>
      <p:ext uri="{BB962C8B-B14F-4D97-AF65-F5344CB8AC3E}">
        <p14:creationId xmlns:p14="http://schemas.microsoft.com/office/powerpoint/2010/main" val="3649705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55576" y="771550"/>
            <a:ext cx="7701095" cy="3254178"/>
          </a:xfrm>
          <a:prstGeom prst="rect">
            <a:avLst/>
          </a:prstGeom>
        </p:spPr>
      </p:pic>
    </p:spTree>
    <p:extLst>
      <p:ext uri="{BB962C8B-B14F-4D97-AF65-F5344CB8AC3E}">
        <p14:creationId xmlns:p14="http://schemas.microsoft.com/office/powerpoint/2010/main" val="33885502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547664" y="758504"/>
            <a:ext cx="5444780" cy="3785088"/>
          </a:xfrm>
          <a:prstGeom prst="rect">
            <a:avLst/>
          </a:prstGeom>
        </p:spPr>
      </p:pic>
    </p:spTree>
    <p:extLst>
      <p:ext uri="{BB962C8B-B14F-4D97-AF65-F5344CB8AC3E}">
        <p14:creationId xmlns:p14="http://schemas.microsoft.com/office/powerpoint/2010/main" val="28961264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739622" y="843558"/>
            <a:ext cx="7664755" cy="2304256"/>
          </a:xfrm>
          <a:prstGeom prst="rect">
            <a:avLst/>
          </a:prstGeom>
        </p:spPr>
      </p:pic>
    </p:spTree>
    <p:extLst>
      <p:ext uri="{BB962C8B-B14F-4D97-AF65-F5344CB8AC3E}">
        <p14:creationId xmlns:p14="http://schemas.microsoft.com/office/powerpoint/2010/main" val="3465176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547664" y="681001"/>
            <a:ext cx="5686450" cy="4391444"/>
          </a:xfrm>
          <a:prstGeom prst="rect">
            <a:avLst/>
          </a:prstGeom>
        </p:spPr>
      </p:pic>
    </p:spTree>
    <p:extLst>
      <p:ext uri="{BB962C8B-B14F-4D97-AF65-F5344CB8AC3E}">
        <p14:creationId xmlns:p14="http://schemas.microsoft.com/office/powerpoint/2010/main" val="10342367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691059" y="1059582"/>
            <a:ext cx="5761881" cy="3009241"/>
          </a:xfrm>
          <a:prstGeom prst="rect">
            <a:avLst/>
          </a:prstGeom>
        </p:spPr>
      </p:pic>
    </p:spTree>
    <p:extLst>
      <p:ext uri="{BB962C8B-B14F-4D97-AF65-F5344CB8AC3E}">
        <p14:creationId xmlns:p14="http://schemas.microsoft.com/office/powerpoint/2010/main" val="18575662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79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115616" y="681001"/>
            <a:ext cx="6866211" cy="4214388"/>
          </a:xfrm>
          <a:prstGeom prst="rect">
            <a:avLst/>
          </a:prstGeom>
        </p:spPr>
      </p:pic>
    </p:spTree>
    <p:extLst>
      <p:ext uri="{BB962C8B-B14F-4D97-AF65-F5344CB8AC3E}">
        <p14:creationId xmlns:p14="http://schemas.microsoft.com/office/powerpoint/2010/main" val="1304918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smtClean="0">
                <a:latin typeface="DeltaSans" panose="020B0502030000000004" pitchFamily="34" charset="0"/>
                <a:ea typeface="DeltaSans" panose="020B0502030000000004" pitchFamily="34" charset="0"/>
              </a:rPr>
              <a:t>Window Form App</a:t>
            </a:r>
            <a:endParaRPr lang="en-US" spc="50" dirty="0">
              <a:latin typeface="DeltaSans" panose="020B0502030000000004" pitchFamily="34" charset="0"/>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43558"/>
            <a:ext cx="5076056" cy="2677134"/>
          </a:xfrm>
          <a:prstGeom prst="rect">
            <a:avLst/>
          </a:prstGeom>
        </p:spPr>
      </p:pic>
      <p:sp>
        <p:nvSpPr>
          <p:cNvPr id="9" name="TextBox 8"/>
          <p:cNvSpPr txBox="1"/>
          <p:nvPr/>
        </p:nvSpPr>
        <p:spPr>
          <a:xfrm>
            <a:off x="1403648" y="1839972"/>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1</a:t>
            </a:r>
            <a:endParaRPr lang="en-US" sz="1500" dirty="0">
              <a:solidFill>
                <a:srgbClr val="FF0000"/>
              </a:solidFill>
              <a:latin typeface="DeltaSans" panose="020B0502030000000004"/>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850375"/>
            <a:ext cx="4619410" cy="2953623"/>
          </a:xfrm>
          <a:prstGeom prst="rect">
            <a:avLst/>
          </a:prstGeom>
        </p:spPr>
      </p:pic>
      <p:sp>
        <p:nvSpPr>
          <p:cNvPr id="10" name="TextBox 9"/>
          <p:cNvSpPr txBox="1"/>
          <p:nvPr/>
        </p:nvSpPr>
        <p:spPr>
          <a:xfrm>
            <a:off x="6228184" y="3004021"/>
            <a:ext cx="292068" cy="323165"/>
          </a:xfrm>
          <a:prstGeom prst="rect">
            <a:avLst/>
          </a:prstGeom>
          <a:noFill/>
        </p:spPr>
        <p:txBody>
          <a:bodyPr wrap="none" rtlCol="0">
            <a:spAutoFit/>
          </a:bodyPr>
          <a:lstStyle/>
          <a:p>
            <a:r>
              <a:rPr lang="en-US" sz="1500" dirty="0" smtClean="0">
                <a:solidFill>
                  <a:srgbClr val="FF0000"/>
                </a:solidFill>
                <a:latin typeface="DeltaSans" panose="020B0502030000000004"/>
              </a:rPr>
              <a:t>2</a:t>
            </a:r>
            <a:endParaRPr lang="en-US" sz="1500" dirty="0">
              <a:solidFill>
                <a:srgbClr val="FF0000"/>
              </a:solidFill>
              <a:latin typeface="DeltaSans" panose="020B0502030000000004"/>
            </a:endParaRPr>
          </a:p>
        </p:txBody>
      </p:sp>
    </p:spTree>
    <p:extLst>
      <p:ext uri="{BB962C8B-B14F-4D97-AF65-F5344CB8AC3E}">
        <p14:creationId xmlns:p14="http://schemas.microsoft.com/office/powerpoint/2010/main" val="16965443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1403648" y="1059582"/>
            <a:ext cx="6613583" cy="2880320"/>
          </a:xfrm>
          <a:prstGeom prst="rect">
            <a:avLst/>
          </a:prstGeom>
        </p:spPr>
      </p:pic>
    </p:spTree>
    <p:extLst>
      <p:ext uri="{BB962C8B-B14F-4D97-AF65-F5344CB8AC3E}">
        <p14:creationId xmlns:p14="http://schemas.microsoft.com/office/powerpoint/2010/main" val="4764679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547664" y="648507"/>
            <a:ext cx="5911652" cy="3895801"/>
          </a:xfrm>
          <a:prstGeom prst="rect">
            <a:avLst/>
          </a:prstGeom>
        </p:spPr>
      </p:pic>
    </p:spTree>
    <p:extLst>
      <p:ext uri="{BB962C8B-B14F-4D97-AF65-F5344CB8AC3E}">
        <p14:creationId xmlns:p14="http://schemas.microsoft.com/office/powerpoint/2010/main" val="6158411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98440" y="964671"/>
            <a:ext cx="6347119" cy="3098741"/>
          </a:xfrm>
          <a:prstGeom prst="rect">
            <a:avLst/>
          </a:prstGeom>
        </p:spPr>
      </p:pic>
    </p:spTree>
    <p:extLst>
      <p:ext uri="{BB962C8B-B14F-4D97-AF65-F5344CB8AC3E}">
        <p14:creationId xmlns:p14="http://schemas.microsoft.com/office/powerpoint/2010/main" val="31211400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83</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308437" y="770901"/>
            <a:ext cx="6527126" cy="3812086"/>
          </a:xfrm>
          <a:prstGeom prst="rect">
            <a:avLst/>
          </a:prstGeom>
        </p:spPr>
      </p:pic>
    </p:spTree>
    <p:extLst>
      <p:ext uri="{BB962C8B-B14F-4D97-AF65-F5344CB8AC3E}">
        <p14:creationId xmlns:p14="http://schemas.microsoft.com/office/powerpoint/2010/main" val="31024140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84</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657724" y="771550"/>
            <a:ext cx="5828551" cy="3548559"/>
          </a:xfrm>
          <a:prstGeom prst="rect">
            <a:avLst/>
          </a:prstGeom>
        </p:spPr>
      </p:pic>
    </p:spTree>
    <p:extLst>
      <p:ext uri="{BB962C8B-B14F-4D97-AF65-F5344CB8AC3E}">
        <p14:creationId xmlns:p14="http://schemas.microsoft.com/office/powerpoint/2010/main" val="23248736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85</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984891" y="843558"/>
            <a:ext cx="7330497" cy="3201030"/>
          </a:xfrm>
          <a:prstGeom prst="rect">
            <a:avLst/>
          </a:prstGeom>
        </p:spPr>
      </p:pic>
    </p:spTree>
    <p:extLst>
      <p:ext uri="{BB962C8B-B14F-4D97-AF65-F5344CB8AC3E}">
        <p14:creationId xmlns:p14="http://schemas.microsoft.com/office/powerpoint/2010/main" val="23214460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86</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403648" y="724741"/>
            <a:ext cx="6533547" cy="3901637"/>
          </a:xfrm>
          <a:prstGeom prst="rect">
            <a:avLst/>
          </a:prstGeom>
        </p:spPr>
      </p:pic>
    </p:spTree>
    <p:extLst>
      <p:ext uri="{BB962C8B-B14F-4D97-AF65-F5344CB8AC3E}">
        <p14:creationId xmlns:p14="http://schemas.microsoft.com/office/powerpoint/2010/main" val="378009411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87</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43608" y="843558"/>
            <a:ext cx="7153737" cy="3498957"/>
          </a:xfrm>
          <a:prstGeom prst="rect">
            <a:avLst/>
          </a:prstGeom>
        </p:spPr>
      </p:pic>
    </p:spTree>
    <p:extLst>
      <p:ext uri="{BB962C8B-B14F-4D97-AF65-F5344CB8AC3E}">
        <p14:creationId xmlns:p14="http://schemas.microsoft.com/office/powerpoint/2010/main" val="18489535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a:rPr>
              <a:t>Methods and Exceptions</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88</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99592" y="738972"/>
            <a:ext cx="7146554" cy="3824153"/>
          </a:xfrm>
          <a:prstGeom prst="rect">
            <a:avLst/>
          </a:prstGeom>
        </p:spPr>
      </p:pic>
    </p:spTree>
    <p:extLst>
      <p:ext uri="{BB962C8B-B14F-4D97-AF65-F5344CB8AC3E}">
        <p14:creationId xmlns:p14="http://schemas.microsoft.com/office/powerpoint/2010/main" val="29540863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smtClean="0">
                <a:latin typeface="DeltaSans" panose="020B0502030000000004"/>
              </a:rPr>
              <a:t>Text</a:t>
            </a:r>
            <a:endParaRPr lang="en-US" spc="50" dirty="0">
              <a:latin typeface="DeltaSans" panose="020B0502030000000004"/>
              <a:ea typeface="DeltaSans" panose="020B0502030000000004" pitchFamily="34" charset="0"/>
            </a:endParaRPr>
          </a:p>
        </p:txBody>
      </p:sp>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89</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808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a:t>
            </a:fld>
            <a:endParaRPr lang="en-US"/>
          </a:p>
        </p:txBody>
      </p:sp>
      <p:sp>
        <p:nvSpPr>
          <p:cNvPr id="5" name="Rectangle 4"/>
          <p:cNvSpPr/>
          <p:nvPr/>
        </p:nvSpPr>
        <p:spPr>
          <a:xfrm>
            <a:off x="260452" y="123478"/>
            <a:ext cx="6759820" cy="4278094"/>
          </a:xfrm>
          <a:prstGeom prst="rect">
            <a:avLst/>
          </a:prstGeom>
        </p:spPr>
        <p:txBody>
          <a:bodyPr wrap="square">
            <a:spAutoFit/>
          </a:bodyPr>
          <a:lstStyle/>
          <a:p>
            <a:r>
              <a:rPr lang="en-US" sz="1600" b="1" dirty="0" smtClean="0">
                <a:solidFill>
                  <a:srgbClr val="0087DC"/>
                </a:solidFill>
                <a:latin typeface="DeltaSans" panose="020B0502030000000004"/>
              </a:rPr>
              <a:t>Keys </a:t>
            </a:r>
            <a:r>
              <a:rPr lang="en-US" sz="1600" b="1" dirty="0">
                <a:solidFill>
                  <a:srgbClr val="0087DC"/>
                </a:solidFill>
                <a:latin typeface="DeltaSans" panose="020B0502030000000004"/>
              </a:rPr>
              <a:t>to C# </a:t>
            </a:r>
            <a:endParaRPr lang="en-US" sz="1600" dirty="0">
              <a:solidFill>
                <a:srgbClr val="0087DC"/>
              </a:solidFill>
              <a:latin typeface="DeltaSans" panose="020B0502030000000004"/>
            </a:endParaRPr>
          </a:p>
          <a:p>
            <a:r>
              <a:rPr lang="en-US" sz="1400" dirty="0">
                <a:solidFill>
                  <a:srgbClr val="595959"/>
                </a:solidFill>
                <a:latin typeface="DeltaSans" panose="020B0502030000000004"/>
              </a:rPr>
              <a:t>1. Most lines end with a semi-colon. Typically, the exception to this is a line that is followed by an opening curly brace. </a:t>
            </a:r>
          </a:p>
          <a:p>
            <a:r>
              <a:rPr lang="en-US" sz="1400" dirty="0">
                <a:solidFill>
                  <a:srgbClr val="595959"/>
                </a:solidFill>
                <a:latin typeface="DeltaSans" panose="020B0502030000000004"/>
              </a:rPr>
              <a:t>2. C# is case sensitive. </a:t>
            </a:r>
          </a:p>
          <a:p>
            <a:r>
              <a:rPr lang="en-US" sz="1400" dirty="0">
                <a:solidFill>
                  <a:srgbClr val="595959"/>
                </a:solidFill>
                <a:latin typeface="DeltaSans" panose="020B0502030000000004"/>
              </a:rPr>
              <a:t>3. Every opening curly brace, parenthesis or bracket needs a closing one. </a:t>
            </a:r>
          </a:p>
          <a:p>
            <a:endParaRPr lang="en-US" sz="1600" dirty="0">
              <a:solidFill>
                <a:srgbClr val="595959"/>
              </a:solidFill>
              <a:latin typeface="DeltaSans" panose="020B0502030000000004"/>
            </a:endParaRPr>
          </a:p>
          <a:p>
            <a:r>
              <a:rPr lang="en-US" sz="1600" b="1" dirty="0">
                <a:solidFill>
                  <a:srgbClr val="0087DC"/>
                </a:solidFill>
                <a:latin typeface="DeltaSans" panose="020B0502030000000004"/>
              </a:rPr>
              <a:t>Application Types </a:t>
            </a:r>
            <a:endParaRPr lang="en-US" sz="1600" dirty="0">
              <a:solidFill>
                <a:srgbClr val="0087DC"/>
              </a:solidFill>
              <a:latin typeface="DeltaSans" panose="020B0502030000000004"/>
            </a:endParaRPr>
          </a:p>
          <a:p>
            <a:r>
              <a:rPr lang="en-US" sz="1400" b="1" dirty="0">
                <a:solidFill>
                  <a:srgbClr val="595959"/>
                </a:solidFill>
                <a:latin typeface="DeltaSans" panose="020B0502030000000004"/>
              </a:rPr>
              <a:t>Desktop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These are applications that create executable (exe) files. This type includes Console Applications, Windows Forms Applications, and WPF Applications. </a:t>
            </a:r>
          </a:p>
          <a:p>
            <a:r>
              <a:rPr lang="en-US" sz="1400" b="1" dirty="0">
                <a:solidFill>
                  <a:srgbClr val="595959"/>
                </a:solidFill>
                <a:latin typeface="DeltaSans" panose="020B0502030000000004"/>
              </a:rPr>
              <a:t>Web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Web applications are run from a web server. Typically this is Internet Information Server (IIS). Examples of this type includes ASP.NET applications, ASP.NET MVC applications and Web API applications. </a:t>
            </a:r>
          </a:p>
          <a:p>
            <a:r>
              <a:rPr lang="en-US" sz="1400" b="1" dirty="0">
                <a:solidFill>
                  <a:srgbClr val="595959"/>
                </a:solidFill>
                <a:latin typeface="DeltaSans" panose="020B0502030000000004"/>
              </a:rPr>
              <a:t>Library Applications </a:t>
            </a:r>
            <a:endParaRPr lang="en-US" sz="1400" dirty="0">
              <a:solidFill>
                <a:srgbClr val="595959"/>
              </a:solidFill>
              <a:latin typeface="DeltaSans" panose="020B0502030000000004"/>
            </a:endParaRPr>
          </a:p>
          <a:p>
            <a:r>
              <a:rPr lang="en-US" sz="1400" dirty="0">
                <a:solidFill>
                  <a:srgbClr val="595959"/>
                </a:solidFill>
                <a:latin typeface="DeltaSans" panose="020B0502030000000004"/>
              </a:rPr>
              <a:t>Library applications are not designed to be used by themselves. Instead, they support other application types. An example of this type is the Class Library Application. It allows you to create code that can be used in multiple applications by referencing the </a:t>
            </a:r>
            <a:r>
              <a:rPr lang="en-US" sz="1400" dirty="0" err="1">
                <a:solidFill>
                  <a:srgbClr val="595959"/>
                </a:solidFill>
                <a:latin typeface="DeltaSans" panose="020B0502030000000004"/>
              </a:rPr>
              <a:t>dll</a:t>
            </a:r>
            <a:r>
              <a:rPr lang="en-US" sz="1400" dirty="0">
                <a:solidFill>
                  <a:srgbClr val="595959"/>
                </a:solidFill>
                <a:latin typeface="DeltaSans" panose="020B0502030000000004"/>
              </a:rPr>
              <a:t> file that the library creates. </a:t>
            </a:r>
          </a:p>
        </p:txBody>
      </p:sp>
      <p:sp>
        <p:nvSpPr>
          <p:cNvPr id="10" name="Rectangle 9"/>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7033612" y="285046"/>
            <a:ext cx="1834272" cy="3954958"/>
          </a:xfrm>
          <a:prstGeom prst="rect">
            <a:avLst/>
          </a:prstGeom>
        </p:spPr>
      </p:pic>
    </p:spTree>
    <p:extLst>
      <p:ext uri="{BB962C8B-B14F-4D97-AF65-F5344CB8AC3E}">
        <p14:creationId xmlns:p14="http://schemas.microsoft.com/office/powerpoint/2010/main" val="12659464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90</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5237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91</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7318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50" dirty="0">
                <a:latin typeface="DeltaSans" panose="020B0502030000000004" pitchFamily="34" charset="0"/>
                <a:ea typeface="DeltaSans" panose="020B0502030000000004" pitchFamily="34" charset="0"/>
              </a:rPr>
              <a:t>Corporate Mission</a:t>
            </a:r>
          </a:p>
        </p:txBody>
      </p:sp>
      <p:sp>
        <p:nvSpPr>
          <p:cNvPr id="3" name="內容版面配置區 2">
            <a:extLst>
              <a:ext uri="{FF2B5EF4-FFF2-40B4-BE49-F238E27FC236}">
                <a16:creationId xmlns:a16="http://schemas.microsoft.com/office/drawing/2014/main" id="{34605D68-7F74-4F42-9A23-39AC40EC2B48}"/>
              </a:ext>
            </a:extLst>
          </p:cNvPr>
          <p:cNvSpPr>
            <a:spLocks noGrp="1"/>
          </p:cNvSpPr>
          <p:nvPr>
            <p:ph idx="1"/>
          </p:nvPr>
        </p:nvSpPr>
        <p:spPr>
          <a:xfrm>
            <a:off x="489098" y="681001"/>
            <a:ext cx="8534400" cy="398061"/>
          </a:xfrm>
        </p:spPr>
        <p:txBody>
          <a:bodyPr/>
          <a:lstStyle/>
          <a:p>
            <a:pPr marL="0" indent="0">
              <a:buNone/>
            </a:pPr>
            <a:r>
              <a:rPr lang="en-US" b="0" i="0" spc="-50" dirty="0">
                <a:solidFill>
                  <a:schemeClr val="tx1">
                    <a:lumMod val="65000"/>
                    <a:lumOff val="35000"/>
                  </a:schemeClr>
                </a:solidFill>
                <a:effectLst/>
                <a:latin typeface="DeltaSans" panose="020B0502030000000004" pitchFamily="34" charset="0"/>
                <a:ea typeface="DeltaSans" panose="020B0502030000000004" pitchFamily="34" charset="0"/>
              </a:rPr>
              <a:t>To provide innovative, clean and energy-efficient solutions for a better tomorrow.</a:t>
            </a:r>
            <a:endParaRPr lang="en-US" spc="-50" dirty="0">
              <a:solidFill>
                <a:schemeClr val="tx1">
                  <a:lumMod val="65000"/>
                  <a:lumOff val="35000"/>
                </a:schemeClr>
              </a:solidFill>
              <a:latin typeface="DeltaSans" panose="020B0502030000000004" pitchFamily="34" charset="0"/>
              <a:ea typeface="DeltaSans" panose="020B0502030000000004" pitchFamily="34" charset="0"/>
            </a:endParaRPr>
          </a:p>
        </p:txBody>
      </p:sp>
      <p:pic>
        <p:nvPicPr>
          <p:cNvPr id="6" name="圖片 2">
            <a:extLst>
              <a:ext uri="{FF2B5EF4-FFF2-40B4-BE49-F238E27FC236}">
                <a16:creationId xmlns:a16="http://schemas.microsoft.com/office/drawing/2014/main" id="{ECEEBA5B-6D7B-4D45-9CD7-9AB3CE3B11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98" b="1"/>
          <a:stretch/>
        </p:blipFill>
        <p:spPr>
          <a:xfrm>
            <a:off x="0" y="1049079"/>
            <a:ext cx="9144000" cy="3358808"/>
          </a:xfrm>
          <a:prstGeom prst="rect">
            <a:avLst/>
          </a:prstGeom>
        </p:spPr>
      </p:pic>
      <p:sp>
        <p:nvSpPr>
          <p:cNvPr id="7" name="Footer Placeholder 6">
            <a:extLst>
              <a:ext uri="{FF2B5EF4-FFF2-40B4-BE49-F238E27FC236}">
                <a16:creationId xmlns:a16="http://schemas.microsoft.com/office/drawing/2014/main" id="{00967838-31D2-4B79-8658-C6371CFEA85D}"/>
              </a:ext>
            </a:extLst>
          </p:cNvPr>
          <p:cNvSpPr>
            <a:spLocks noGrp="1"/>
          </p:cNvSpPr>
          <p:nvPr>
            <p:ph type="ftr" sz="quarter" idx="11"/>
          </p:nvPr>
        </p:nvSpPr>
        <p:spPr/>
        <p:txBody>
          <a:bodyPr/>
          <a:lstStyle/>
          <a:p>
            <a:r>
              <a:rPr lang="en-US"/>
              <a:t>Delta Confidential</a:t>
            </a:r>
          </a:p>
        </p:txBody>
      </p:sp>
      <p:sp>
        <p:nvSpPr>
          <p:cNvPr id="8" name="Slide Number Placeholder 7">
            <a:extLst>
              <a:ext uri="{FF2B5EF4-FFF2-40B4-BE49-F238E27FC236}">
                <a16:creationId xmlns:a16="http://schemas.microsoft.com/office/drawing/2014/main" id="{225BAC52-8CD3-4F2D-9F9F-EEB384E87281}"/>
              </a:ext>
            </a:extLst>
          </p:cNvPr>
          <p:cNvSpPr>
            <a:spLocks noGrp="1"/>
          </p:cNvSpPr>
          <p:nvPr>
            <p:ph type="sldNum" sz="quarter" idx="12"/>
          </p:nvPr>
        </p:nvSpPr>
        <p:spPr/>
        <p:txBody>
          <a:bodyPr/>
          <a:lstStyle/>
          <a:p>
            <a:fld id="{81BD21A8-5E88-4AE4-993C-2D76760CAD3D}" type="slidenum">
              <a:rPr lang="en-US" smtClean="0"/>
              <a:pPr/>
              <a:t>92</a:t>
            </a:fld>
            <a:endParaRPr lang="en-US"/>
          </a:p>
        </p:txBody>
      </p:sp>
      <p:sp>
        <p:nvSpPr>
          <p:cNvPr id="9" name="Rectangle 8"/>
          <p:cNvSpPr/>
          <p:nvPr/>
        </p:nvSpPr>
        <p:spPr>
          <a:xfrm>
            <a:off x="0" y="-380578"/>
            <a:ext cx="467544" cy="288032"/>
          </a:xfrm>
          <a:prstGeom prst="rect">
            <a:avLst/>
          </a:prstGeom>
          <a:solidFill>
            <a:srgbClr val="008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9045" y="-385123"/>
            <a:ext cx="467544" cy="2880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02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a:xfrm>
            <a:off x="304800" y="334011"/>
            <a:ext cx="8534400" cy="509547"/>
          </a:xfrm>
        </p:spPr>
        <p:txBody>
          <a:bodyPr>
            <a:normAutofit fontScale="90000"/>
          </a:bodyPr>
          <a:lstStyle/>
          <a:p>
            <a:pPr eaLnBrk="0" hangingPunct="0">
              <a:defRPr/>
            </a:pPr>
            <a:r>
              <a:rPr lang="en-US" altLang="zh-TW" spc="70" dirty="0">
                <a:solidFill>
                  <a:srgbClr val="0087DC"/>
                </a:solidFill>
                <a:latin typeface="DeltaSans" panose="020B0502030000000004" pitchFamily="34" charset="0"/>
                <a:ea typeface="DeltaSans" panose="020B0502030000000004" pitchFamily="34" charset="0"/>
              </a:rPr>
              <a:t>Brand Promise</a:t>
            </a:r>
            <a:br>
              <a:rPr lang="en-US" altLang="zh-TW" spc="70" dirty="0">
                <a:solidFill>
                  <a:srgbClr val="0087DC"/>
                </a:solidFill>
                <a:latin typeface="DeltaSans" panose="020B0502030000000004" pitchFamily="34" charset="0"/>
                <a:ea typeface="DeltaSans" panose="020B0502030000000004" pitchFamily="34" charset="0"/>
              </a:rPr>
            </a:br>
            <a:r>
              <a:rPr lang="en-US" altLang="zh-TW" sz="2400" b="0" dirty="0">
                <a:solidFill>
                  <a:srgbClr val="64CDDC"/>
                </a:solidFill>
                <a:latin typeface="DeltaSans" panose="020B0502030000000004" pitchFamily="34" charset="0"/>
                <a:ea typeface="DeltaSans" panose="020B0502030000000004" pitchFamily="34" charset="0"/>
              </a:rPr>
              <a:t>Smarter. Greener. Together.</a:t>
            </a:r>
            <a:endParaRPr lang="en-US" altLang="zh-TW" spc="70" dirty="0">
              <a:solidFill>
                <a:srgbClr val="0087DC"/>
              </a:solidFill>
              <a:latin typeface="DeltaSans" panose="020B0502030000000004" pitchFamily="34" charset="0"/>
              <a:ea typeface="DeltaSans" panose="020B0502030000000004" pitchFamily="34" charset="0"/>
            </a:endParaRP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t="3737"/>
          <a:stretch/>
        </p:blipFill>
        <p:spPr>
          <a:xfrm>
            <a:off x="0" y="843558"/>
            <a:ext cx="9144000" cy="4320480"/>
          </a:xfrm>
          <a:prstGeom prst="rect">
            <a:avLst/>
          </a:prstGeom>
        </p:spPr>
      </p:pic>
      <p:sp>
        <p:nvSpPr>
          <p:cNvPr id="12" name="TextBox 11"/>
          <p:cNvSpPr txBox="1"/>
          <p:nvPr/>
        </p:nvSpPr>
        <p:spPr>
          <a:xfrm>
            <a:off x="-1" y="843558"/>
            <a:ext cx="2952606"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Smarter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continuous innovation in power electronics technology.</a:t>
            </a:r>
          </a:p>
        </p:txBody>
      </p:sp>
      <p:sp>
        <p:nvSpPr>
          <p:cNvPr id="8" name="TextBox 7"/>
          <p:cNvSpPr txBox="1"/>
          <p:nvPr/>
        </p:nvSpPr>
        <p:spPr>
          <a:xfrm>
            <a:off x="2952604" y="843558"/>
            <a:ext cx="2631517"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Greener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represents Delta's mission since our founding.</a:t>
            </a:r>
          </a:p>
        </p:txBody>
      </p:sp>
      <p:sp>
        <p:nvSpPr>
          <p:cNvPr id="9" name="TextBox 8"/>
          <p:cNvSpPr txBox="1"/>
          <p:nvPr/>
        </p:nvSpPr>
        <p:spPr>
          <a:xfrm>
            <a:off x="5584122" y="843558"/>
            <a:ext cx="3559878" cy="600164"/>
          </a:xfrm>
          <a:prstGeom prst="rect">
            <a:avLst/>
          </a:prstGeom>
          <a:solidFill>
            <a:srgbClr val="FFFFFF">
              <a:alpha val="34902"/>
            </a:srgbClr>
          </a:solidFill>
        </p:spPr>
        <p:txBody>
          <a:bodyPr wrap="square" rtlCol="0">
            <a:spAutoFit/>
          </a:bodyPr>
          <a:lstStyle/>
          <a:p>
            <a:pPr algn="ctr">
              <a:tabLst>
                <a:tab pos="1073150" algn="l"/>
              </a:tabLst>
            </a:pPr>
            <a:r>
              <a:rPr lang="en-US" sz="1100" dirty="0">
                <a:solidFill>
                  <a:schemeClr val="tx1">
                    <a:lumMod val="65000"/>
                    <a:lumOff val="35000"/>
                  </a:schemeClr>
                </a:solidFill>
                <a:latin typeface="DeltaSans" panose="020B0502030000000004" pitchFamily="34" charset="0"/>
                <a:ea typeface="DeltaSans" panose="020B0502030000000004" pitchFamily="34" charset="0"/>
              </a:rPr>
              <a:t>“</a:t>
            </a:r>
            <a:r>
              <a:rPr lang="en-US" sz="1100" b="1" dirty="0">
                <a:solidFill>
                  <a:schemeClr val="tx1">
                    <a:lumMod val="65000"/>
                    <a:lumOff val="35000"/>
                  </a:schemeClr>
                </a:solidFill>
                <a:latin typeface="DeltaSans" panose="020B0502030000000004" pitchFamily="34" charset="0"/>
                <a:ea typeface="DeltaSans" panose="020B0502030000000004" pitchFamily="34" charset="0"/>
              </a:rPr>
              <a:t>Together</a:t>
            </a:r>
            <a:r>
              <a:rPr lang="en-US" sz="1100" dirty="0">
                <a:solidFill>
                  <a:schemeClr val="tx1">
                    <a:lumMod val="65000"/>
                    <a:lumOff val="35000"/>
                  </a:schemeClr>
                </a:solidFill>
                <a:latin typeface="DeltaSans" panose="020B0502030000000004" pitchFamily="34" charset="0"/>
                <a:ea typeface="DeltaSans" panose="020B0502030000000004" pitchFamily="34" charset="0"/>
              </a:rPr>
              <a:t>“	</a:t>
            </a:r>
            <a:r>
              <a:rPr lang="th-TH" sz="1100" dirty="0">
                <a:solidFill>
                  <a:schemeClr val="tx1">
                    <a:lumMod val="65000"/>
                    <a:lumOff val="35000"/>
                  </a:schemeClr>
                </a:solidFill>
                <a:latin typeface="DeltaSans" panose="020B0502030000000004" pitchFamily="34" charset="0"/>
                <a:ea typeface="DeltaSans" panose="020B0502030000000004" pitchFamily="34" charset="0"/>
              </a:rPr>
              <a:t/>
            </a:r>
            <a:br>
              <a:rPr lang="th-TH" sz="1100" dirty="0">
                <a:solidFill>
                  <a:schemeClr val="tx1">
                    <a:lumMod val="65000"/>
                    <a:lumOff val="35000"/>
                  </a:schemeClr>
                </a:solidFill>
                <a:latin typeface="DeltaSans" panose="020B0502030000000004" pitchFamily="34" charset="0"/>
                <a:ea typeface="DeltaSans" panose="020B0502030000000004" pitchFamily="34" charset="0"/>
              </a:rPr>
            </a:br>
            <a:r>
              <a:rPr lang="en-US" sz="1100" dirty="0">
                <a:solidFill>
                  <a:schemeClr val="tx1">
                    <a:lumMod val="65000"/>
                    <a:lumOff val="35000"/>
                  </a:schemeClr>
                </a:solidFill>
                <a:latin typeface="DeltaSans" panose="020B0502030000000004" pitchFamily="34" charset="0"/>
                <a:ea typeface="DeltaSans" panose="020B0502030000000004" pitchFamily="34" charset="0"/>
              </a:rPr>
              <a:t>is our business philosophy in building long-term partnership with our stakeholders.</a:t>
            </a:r>
          </a:p>
        </p:txBody>
      </p:sp>
      <p:sp>
        <p:nvSpPr>
          <p:cNvPr id="3" name="Footer Placeholder 2">
            <a:extLst>
              <a:ext uri="{FF2B5EF4-FFF2-40B4-BE49-F238E27FC236}">
                <a16:creationId xmlns:a16="http://schemas.microsoft.com/office/drawing/2014/main" id="{15167EA4-BE92-43E9-BFD7-8D6566B71901}"/>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84011757-8D66-42A7-9E36-55D421644E6B}"/>
              </a:ext>
            </a:extLst>
          </p:cNvPr>
          <p:cNvSpPr>
            <a:spLocks noGrp="1"/>
          </p:cNvSpPr>
          <p:nvPr>
            <p:ph type="sldNum" sz="quarter" idx="12"/>
          </p:nvPr>
        </p:nvSpPr>
        <p:spPr/>
        <p:txBody>
          <a:bodyPr/>
          <a:lstStyle/>
          <a:p>
            <a:fld id="{81BD21A8-5E88-4AE4-993C-2D76760CAD3D}" type="slidenum">
              <a:rPr lang="en-US" smtClean="0"/>
              <a:pPr/>
              <a:t>93</a:t>
            </a:fld>
            <a:endParaRPr lang="en-US"/>
          </a:p>
        </p:txBody>
      </p:sp>
    </p:spTree>
    <p:extLst>
      <p:ext uri="{BB962C8B-B14F-4D97-AF65-F5344CB8AC3E}">
        <p14:creationId xmlns:p14="http://schemas.microsoft.com/office/powerpoint/2010/main" val="4153257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Group Overview</a:t>
            </a:r>
          </a:p>
        </p:txBody>
      </p:sp>
      <p:sp>
        <p:nvSpPr>
          <p:cNvPr id="11" name="Text Box 17"/>
          <p:cNvSpPr txBox="1">
            <a:spLocks noChangeArrowheads="1"/>
          </p:cNvSpPr>
          <p:nvPr/>
        </p:nvSpPr>
        <p:spPr bwMode="auto">
          <a:xfrm>
            <a:off x="467544" y="1051012"/>
            <a:ext cx="3960440" cy="2950000"/>
          </a:xfrm>
          <a:prstGeom prst="rect">
            <a:avLst/>
          </a:prstGeom>
          <a:solidFill>
            <a:schemeClr val="bg1"/>
          </a:solidFill>
          <a:ln w="6350">
            <a:noFill/>
            <a:miter lim="800000"/>
            <a:headEnd/>
            <a:tailEnd/>
          </a:ln>
        </p:spPr>
        <p:txBody>
          <a:bodyPr wrap="square" lIns="68543" tIns="34271" rIns="68543" bIns="34271">
            <a:spAutoFit/>
          </a:bodyPr>
          <a:lstStyle/>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Founded in 1971</a:t>
            </a:r>
          </a:p>
          <a:p>
            <a:pPr eaLnBrk="0" hangingPunct="0">
              <a:lnSpc>
                <a:spcPct val="120000"/>
              </a:lnSpc>
              <a:buClr>
                <a:srgbClr val="00B0F0"/>
              </a:buClr>
              <a:buSzPct val="125000"/>
            </a:pPr>
            <a:endParaRPr lang="en-US" altLang="en-US" sz="1200" b="1" spc="70" dirty="0">
              <a:solidFill>
                <a:srgbClr val="0087DC"/>
              </a:solidFill>
            </a:endParaRPr>
          </a:p>
          <a:p>
            <a:pPr marL="257175" indent="-257175" eaLnBrk="0" hangingPunct="0">
              <a:lnSpc>
                <a:spcPct val="120000"/>
              </a:lnSpc>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World’s Leader in Switching Power Supplies and DC Brushless Fans</a:t>
            </a:r>
          </a:p>
          <a:p>
            <a:pPr eaLnBrk="0" hangingPunct="0">
              <a:lnSpc>
                <a:spcPct val="120000"/>
              </a:lnSpc>
              <a:buClr>
                <a:srgbClr val="00B0F0"/>
              </a:buClr>
              <a:buSzPct val="120000"/>
            </a:pPr>
            <a:endParaRPr lang="en-US" altLang="en-US" sz="12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Dedicated to providing:</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Telecom Power Systems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Industrial Automation</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Passive and Magnetic Components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Networking Products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Visual Displays</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Data Center Infrastructure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Renewable Energy and Energy Storage</a:t>
            </a:r>
          </a:p>
          <a:p>
            <a:pPr marL="600075" lvl="1" indent="-257175" eaLnBrk="0" hangingPunct="0">
              <a:lnSpc>
                <a:spcPct val="120000"/>
              </a:lnSpc>
              <a:buClr>
                <a:srgbClr val="00B0F0"/>
              </a:buClr>
              <a:buSzPct val="125000"/>
              <a:buFont typeface="Wingdings" pitchFamily="2" charset="2"/>
              <a:buChar char="§"/>
            </a:pPr>
            <a:r>
              <a:rPr lang="en-US" altLang="en-US" sz="1100" spc="70" dirty="0">
                <a:solidFill>
                  <a:schemeClr val="tx1">
                    <a:lumMod val="75000"/>
                    <a:lumOff val="25000"/>
                  </a:schemeClr>
                </a:solidFill>
                <a:latin typeface="DeltaSans" panose="020B0502030000000004" pitchFamily="34" charset="0"/>
                <a:ea typeface="DeltaSans" panose="020B0502030000000004" pitchFamily="34" charset="0"/>
              </a:rPr>
              <a:t>EV Charging Infrastructure</a:t>
            </a:r>
          </a:p>
        </p:txBody>
      </p:sp>
      <p:pic>
        <p:nvPicPr>
          <p:cNvPr id="7" name="圖片 1"/>
          <p:cNvPicPr>
            <a:picLocks noChangeAspect="1"/>
          </p:cNvPicPr>
          <p:nvPr/>
        </p:nvPicPr>
        <p:blipFill rotWithShape="1">
          <a:blip r:embed="rId2" cstate="print">
            <a:extLst>
              <a:ext uri="{28A0092B-C50C-407E-A947-70E740481C1C}">
                <a14:useLocalDpi xmlns:a14="http://schemas.microsoft.com/office/drawing/2010/main" val="0"/>
              </a:ext>
            </a:extLst>
          </a:blip>
          <a:srcRect l="49167" t="17235" r="3359" b="6633"/>
          <a:stretch/>
        </p:blipFill>
        <p:spPr>
          <a:xfrm>
            <a:off x="4743337" y="803711"/>
            <a:ext cx="4095863" cy="3694674"/>
          </a:xfrm>
          <a:prstGeom prst="rect">
            <a:avLst/>
          </a:prstGeom>
        </p:spPr>
      </p:pic>
      <p:sp>
        <p:nvSpPr>
          <p:cNvPr id="3" name="Footer Placeholder 2">
            <a:extLst>
              <a:ext uri="{FF2B5EF4-FFF2-40B4-BE49-F238E27FC236}">
                <a16:creationId xmlns:a16="http://schemas.microsoft.com/office/drawing/2014/main" id="{7E396017-2143-4E9C-A73C-F2083F6F7037}"/>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5667B6B7-6AA4-4DCA-A9EC-E4D3E6DC88C2}"/>
              </a:ext>
            </a:extLst>
          </p:cNvPr>
          <p:cNvSpPr>
            <a:spLocks noGrp="1"/>
          </p:cNvSpPr>
          <p:nvPr>
            <p:ph type="sldNum" sz="quarter" idx="12"/>
          </p:nvPr>
        </p:nvSpPr>
        <p:spPr/>
        <p:txBody>
          <a:bodyPr/>
          <a:lstStyle/>
          <a:p>
            <a:fld id="{81BD21A8-5E88-4AE4-993C-2D76760CAD3D}" type="slidenum">
              <a:rPr lang="en-US" smtClean="0"/>
              <a:pPr/>
              <a:t>94</a:t>
            </a:fld>
            <a:endParaRPr lang="en-US"/>
          </a:p>
        </p:txBody>
      </p:sp>
    </p:spTree>
    <p:extLst>
      <p:ext uri="{BB962C8B-B14F-4D97-AF65-F5344CB8AC3E}">
        <p14:creationId xmlns:p14="http://schemas.microsoft.com/office/powerpoint/2010/main" val="2732603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r>
              <a:rPr lang="en-US" spc="70" dirty="0">
                <a:latin typeface="DeltaSans" panose="020B0502030000000004" pitchFamily="34" charset="0"/>
                <a:ea typeface="DeltaSans" panose="020B0502030000000004" pitchFamily="34" charset="0"/>
              </a:rPr>
              <a:t>Delta Thailand Overview</a:t>
            </a:r>
          </a:p>
        </p:txBody>
      </p:sp>
      <p:graphicFrame>
        <p:nvGraphicFramePr>
          <p:cNvPr id="7" name="Chart 6"/>
          <p:cNvGraphicFramePr/>
          <p:nvPr>
            <p:extLst>
              <p:ext uri="{D42A27DB-BD31-4B8C-83A1-F6EECF244321}">
                <p14:modId xmlns:p14="http://schemas.microsoft.com/office/powerpoint/2010/main" val="2327783707"/>
              </p:ext>
            </p:extLst>
          </p:nvPr>
        </p:nvGraphicFramePr>
        <p:xfrm>
          <a:off x="4437950" y="908974"/>
          <a:ext cx="4382522" cy="186685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37949" y="2877651"/>
            <a:ext cx="2218400" cy="1613812"/>
          </a:xfrm>
          <a:prstGeom prst="rect">
            <a:avLst/>
          </a:prstGeom>
          <a:ln>
            <a:solidFill>
              <a:schemeClr val="bg1">
                <a:lumMod val="75000"/>
              </a:schemeClr>
            </a:solidFill>
          </a:ln>
        </p:spPr>
      </p:pic>
      <p:sp>
        <p:nvSpPr>
          <p:cNvPr id="9" name="Text Box 17"/>
          <p:cNvSpPr txBox="1">
            <a:spLocks noChangeArrowheads="1"/>
          </p:cNvSpPr>
          <p:nvPr/>
        </p:nvSpPr>
        <p:spPr bwMode="auto">
          <a:xfrm>
            <a:off x="300783" y="1074822"/>
            <a:ext cx="3983185" cy="3707130"/>
          </a:xfrm>
          <a:prstGeom prst="rect">
            <a:avLst/>
          </a:prstGeom>
          <a:noFill/>
          <a:ln w="6350">
            <a:noFill/>
            <a:miter lim="800000"/>
            <a:headEnd/>
            <a:tailEnd/>
          </a:ln>
        </p:spPr>
        <p:txBody>
          <a:bodyPr wrap="square" lIns="68543" tIns="34271" rIns="68543" bIns="34271">
            <a:spAutoFit/>
          </a:bodyPr>
          <a:lstStyle/>
          <a:p>
            <a:pPr marL="257175" indent="-257175" eaLnBrk="0" hangingPunct="0">
              <a:buClr>
                <a:srgbClr val="00B0F0"/>
              </a:buClr>
              <a:buSzPct val="125000"/>
              <a:buFont typeface="Wingdings" pitchFamily="2" charset="2"/>
              <a:buChar char="§"/>
            </a:pPr>
            <a:r>
              <a:rPr lang="en-US" altLang="en-US" sz="1200" b="1" spc="70" dirty="0">
                <a:solidFill>
                  <a:srgbClr val="0087DC"/>
                </a:solidFill>
                <a:latin typeface="DeltaSans" panose="020B0502030000000004" pitchFamily="34" charset="0"/>
                <a:ea typeface="DeltaSans" panose="020B0502030000000004" pitchFamily="34" charset="0"/>
              </a:rPr>
              <a:t>Founded in 1988</a:t>
            </a:r>
          </a:p>
          <a:p>
            <a:pPr eaLnBrk="0" hangingPunct="0">
              <a:buClr>
                <a:srgbClr val="00B0F0"/>
              </a:buClr>
              <a:buSzPct val="125000"/>
            </a:pPr>
            <a:endParaRPr lang="en-US" altLang="en-US" sz="1100" b="1"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125000"/>
              <a:buFont typeface="Wingdings" pitchFamily="2" charset="2"/>
              <a:buChar char="§"/>
            </a:pPr>
            <a:r>
              <a:rPr lang="en-US" altLang="en-US" sz="1100" b="1" spc="70" dirty="0">
                <a:solidFill>
                  <a:srgbClr val="0087DC"/>
                </a:solidFill>
                <a:latin typeface="DeltaSans" panose="020B0502030000000004" pitchFamily="34" charset="0"/>
                <a:ea typeface="DeltaSans" panose="020B0502030000000004" pitchFamily="34" charset="0"/>
              </a:rPr>
              <a:t>Thailand’s largest listed electronics manufacturer on the Stock Exchange of Thailand (SET)</a:t>
            </a:r>
          </a:p>
          <a:p>
            <a:pPr eaLnBrk="0" hangingPunct="0">
              <a:buClr>
                <a:srgbClr val="00B0F0"/>
              </a:buClr>
              <a:buSzPct val="12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Business management center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for </a:t>
            </a:r>
            <a:r>
              <a:rPr kumimoji="0" lang="en-US" sz="1100" spc="70" dirty="0">
                <a:solidFill>
                  <a:schemeClr val="tx1">
                    <a:lumMod val="75000"/>
                    <a:lumOff val="25000"/>
                  </a:schemeClr>
                </a:solidFill>
                <a:latin typeface="DeltaSans" panose="020B0502030000000004" pitchFamily="34" charset="0"/>
                <a:ea typeface="DeltaSans" panose="020B0502030000000004" pitchFamily="34" charset="0"/>
              </a:rPr>
              <a:t>Southeast Asia, India and Australia/ New Zealand markets</a:t>
            </a: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10000"/>
              <a:buFont typeface="Wingdings" pitchFamily="2" charset="2"/>
              <a:buChar char="§"/>
            </a:pPr>
            <a:endParaRPr kumimoji="0" 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Product development</a:t>
            </a:r>
            <a:r>
              <a:rPr kumimoji="0" lang="en-US" sz="1100" b="1" spc="70" dirty="0">
                <a:solidFill>
                  <a:schemeClr val="tx1">
                    <a:lumMod val="75000"/>
                    <a:lumOff val="25000"/>
                  </a:schemeClr>
                </a:solidFill>
                <a:latin typeface="DeltaSans" panose="020B0502030000000004" pitchFamily="34" charset="0"/>
                <a:ea typeface="DeltaSans" panose="020B0502030000000004" pitchFamily="34" charset="0"/>
              </a:rPr>
              <a:t> </a:t>
            </a: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management center with R&amp;D centers in </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Bangkok (Thailand), Soest/ Teningen (Germany),UK, USA, India and Bucharest (Romania).</a:t>
            </a:r>
          </a:p>
          <a:p>
            <a:pPr eaLnBrk="0" hangingPunct="0">
              <a:lnSpc>
                <a:spcPct val="120000"/>
              </a:lnSpc>
              <a:buClr>
                <a:srgbClr val="00B0F0"/>
              </a:buClr>
              <a:buSzPct val="125000"/>
            </a:pPr>
            <a:endPar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lnSpc>
                <a:spcPct val="120000"/>
              </a:lnSpc>
              <a:buClr>
                <a:srgbClr val="00B0F0"/>
              </a:buClr>
              <a:buSzPct val="125000"/>
              <a:buFont typeface="Wingdings" pitchFamily="2" charset="2"/>
              <a:buChar char="§"/>
            </a:pPr>
            <a:r>
              <a:rPr kumimoji="0" lang="en-US" altLang="zh-TW" sz="1100" b="1" spc="70" dirty="0">
                <a:solidFill>
                  <a:schemeClr val="tx1">
                    <a:lumMod val="75000"/>
                    <a:lumOff val="25000"/>
                  </a:schemeClr>
                </a:solidFill>
                <a:latin typeface="DeltaSans" panose="020B0502030000000004" pitchFamily="34" charset="0"/>
                <a:ea typeface="DeltaSans" panose="020B0502030000000004" pitchFamily="34" charset="0"/>
              </a:rPr>
              <a:t>Manufacturing management center</a:t>
            </a:r>
            <a:r>
              <a:rPr kumimoji="0" lang="en-US" altLang="zh-TW" sz="1100" spc="70" dirty="0">
                <a:solidFill>
                  <a:schemeClr val="tx1">
                    <a:lumMod val="75000"/>
                    <a:lumOff val="25000"/>
                  </a:schemeClr>
                </a:solidFill>
                <a:latin typeface="DeltaSans" panose="020B0502030000000004" pitchFamily="34" charset="0"/>
                <a:ea typeface="DeltaSans" panose="020B0502030000000004" pitchFamily="34" charset="0"/>
              </a:rPr>
              <a:t> to synergize advanced technologies and highly efficient production across manufacturing plants in Thailand, India, Slovakia and Myanmar.</a:t>
            </a: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a:p>
            <a:pPr marL="257175" indent="-257175" eaLnBrk="0" hangingPunct="0">
              <a:buClr>
                <a:srgbClr val="00B0F0"/>
              </a:buClr>
              <a:buSzPct val="90000"/>
            </a:pPr>
            <a:endParaRPr lang="en-US" altLang="en-US" sz="1100" spc="70" dirty="0">
              <a:solidFill>
                <a:schemeClr val="tx1">
                  <a:lumMod val="75000"/>
                  <a:lumOff val="25000"/>
                </a:schemeClr>
              </a:solidFill>
              <a:latin typeface="DeltaSans" panose="020B0502030000000004" pitchFamily="34" charset="0"/>
              <a:ea typeface="DeltaSans" panose="020B0502030000000004"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l="17101"/>
          <a:stretch/>
        </p:blipFill>
        <p:spPr>
          <a:xfrm>
            <a:off x="6701998" y="2877650"/>
            <a:ext cx="2118474" cy="1613813"/>
          </a:xfrm>
          <a:prstGeom prst="rect">
            <a:avLst/>
          </a:prstGeom>
        </p:spPr>
      </p:pic>
      <p:sp>
        <p:nvSpPr>
          <p:cNvPr id="3" name="Footer Placeholder 2">
            <a:extLst>
              <a:ext uri="{FF2B5EF4-FFF2-40B4-BE49-F238E27FC236}">
                <a16:creationId xmlns:a16="http://schemas.microsoft.com/office/drawing/2014/main" id="{CF396BF8-BF26-4142-9900-E2D74EC9088A}"/>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A3707376-1A0E-4E8D-A5B6-382612289650}"/>
              </a:ext>
            </a:extLst>
          </p:cNvPr>
          <p:cNvSpPr>
            <a:spLocks noGrp="1"/>
          </p:cNvSpPr>
          <p:nvPr>
            <p:ph type="sldNum" sz="quarter" idx="12"/>
          </p:nvPr>
        </p:nvSpPr>
        <p:spPr/>
        <p:txBody>
          <a:bodyPr/>
          <a:lstStyle/>
          <a:p>
            <a:fld id="{81BD21A8-5E88-4AE4-993C-2D76760CAD3D}" type="slidenum">
              <a:rPr lang="en-US" smtClean="0"/>
              <a:pPr/>
              <a:t>95</a:t>
            </a:fld>
            <a:endParaRPr lang="en-US"/>
          </a:p>
        </p:txBody>
      </p:sp>
    </p:spTree>
    <p:extLst>
      <p:ext uri="{BB962C8B-B14F-4D97-AF65-F5344CB8AC3E}">
        <p14:creationId xmlns:p14="http://schemas.microsoft.com/office/powerpoint/2010/main" val="31315572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Thailand Global Presence</a:t>
            </a:r>
          </a:p>
        </p:txBody>
      </p:sp>
      <p:sp>
        <p:nvSpPr>
          <p:cNvPr id="3" name="Footer Placeholder 2">
            <a:extLst>
              <a:ext uri="{FF2B5EF4-FFF2-40B4-BE49-F238E27FC236}">
                <a16:creationId xmlns:a16="http://schemas.microsoft.com/office/drawing/2014/main" id="{2DBFF331-0609-4825-8BA8-B129C86C2A0D}"/>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black"/>
                </a:solidFill>
                <a:effectLst/>
                <a:uLnTx/>
                <a:uFillTx/>
                <a:latin typeface="Arial"/>
                <a:ea typeface="Microsoft JhengHei Light"/>
                <a:cs typeface="+mn-cs"/>
              </a:rPr>
              <a:t>Delta Confidential</a:t>
            </a:r>
          </a:p>
        </p:txBody>
      </p:sp>
      <p:sp>
        <p:nvSpPr>
          <p:cNvPr id="29" name="Slide Number Placeholder 28">
            <a:extLst>
              <a:ext uri="{FF2B5EF4-FFF2-40B4-BE49-F238E27FC236}">
                <a16:creationId xmlns:a16="http://schemas.microsoft.com/office/drawing/2014/main" id="{84BFD7F9-246B-491A-BFFE-A6E37B55A92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BD21A8-5E88-4AE4-993C-2D76760CAD3D}" type="slidenum">
              <a:rPr kumimoji="0" lang="en-US" sz="1050" b="0" i="0" u="none" strike="noStrike" kern="1200" cap="none" spc="0" normalizeH="0" baseline="0" noProof="0" smtClean="0">
                <a:ln>
                  <a:noFill/>
                </a:ln>
                <a:solidFill>
                  <a:prstClr val="black"/>
                </a:solidFill>
                <a:effectLst/>
                <a:uLnTx/>
                <a:uFillTx/>
                <a:latin typeface="Arial"/>
                <a:ea typeface="Microsoft JhengHei Light"/>
                <a:cs typeface="+mn-cs"/>
              </a:rPr>
              <a:pPr marL="0" marR="0" lvl="0" indent="0" algn="l" defTabSz="914400" rtl="0" eaLnBrk="1" fontAlgn="auto" latinLnBrk="0" hangingPunct="1">
                <a:lnSpc>
                  <a:spcPct val="100000"/>
                </a:lnSpc>
                <a:spcBef>
                  <a:spcPts val="0"/>
                </a:spcBef>
                <a:spcAft>
                  <a:spcPts val="0"/>
                </a:spcAft>
                <a:buClrTx/>
                <a:buSzTx/>
                <a:buFontTx/>
                <a:buNone/>
                <a:tabLst/>
                <a:defRPr/>
              </a:pPr>
              <a:t>96</a:t>
            </a:fld>
            <a:endParaRPr kumimoji="0" lang="en-US" sz="1050" b="0" i="0" u="none" strike="noStrike" kern="1200" cap="none" spc="0" normalizeH="0" baseline="0" noProof="0">
              <a:ln>
                <a:noFill/>
              </a:ln>
              <a:solidFill>
                <a:prstClr val="black"/>
              </a:solidFill>
              <a:effectLst/>
              <a:uLnTx/>
              <a:uFillTx/>
              <a:latin typeface="Arial"/>
              <a:ea typeface="Microsoft JhengHei Light"/>
              <a:cs typeface="+mn-cs"/>
            </a:endParaRPr>
          </a:p>
        </p:txBody>
      </p:sp>
      <p:pic>
        <p:nvPicPr>
          <p:cNvPr id="30" name="Picture 18" descr="Best 45 Political Science Master&amp;#39;s Degrees in Germany 2021 -  Mastersportal.com">
            <a:extLst>
              <a:ext uri="{FF2B5EF4-FFF2-40B4-BE49-F238E27FC236}">
                <a16:creationId xmlns:a16="http://schemas.microsoft.com/office/drawing/2014/main" id="{FAE7BE4D-1A7D-41C3-A5C3-F3E5BD1D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776673"/>
            <a:ext cx="2161853" cy="22519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descr="India | History, Map, Population, Economy, &amp;amp; Facts | Britannica">
            <a:extLst>
              <a:ext uri="{FF2B5EF4-FFF2-40B4-BE49-F238E27FC236}">
                <a16:creationId xmlns:a16="http://schemas.microsoft.com/office/drawing/2014/main" id="{B146B678-E41A-47F7-8C66-D4A37E0B5A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5329"/>
          <a:stretch/>
        </p:blipFill>
        <p:spPr bwMode="auto">
          <a:xfrm>
            <a:off x="3851920" y="771550"/>
            <a:ext cx="2270455" cy="22604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Things To Do In Thailand | 20 Top Attractions And Activities">
            <a:extLst>
              <a:ext uri="{FF2B5EF4-FFF2-40B4-BE49-F238E27FC236}">
                <a16:creationId xmlns:a16="http://schemas.microsoft.com/office/drawing/2014/main" id="{6BC076A0-512C-4F6B-8BDD-86CEC7B8A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164" y="771550"/>
            <a:ext cx="3013992" cy="226049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2CEEEC5-63E5-47C7-952B-A617CB6D961B}"/>
              </a:ext>
            </a:extLst>
          </p:cNvPr>
          <p:cNvSpPr txBox="1"/>
          <p:nvPr/>
        </p:nvSpPr>
        <p:spPr>
          <a:xfrm>
            <a:off x="2627784" y="777104"/>
            <a:ext cx="929100"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Thailand</a:t>
            </a:r>
          </a:p>
        </p:txBody>
      </p:sp>
      <p:sp>
        <p:nvSpPr>
          <p:cNvPr id="34" name="TextBox 33">
            <a:extLst>
              <a:ext uri="{FF2B5EF4-FFF2-40B4-BE49-F238E27FC236}">
                <a16:creationId xmlns:a16="http://schemas.microsoft.com/office/drawing/2014/main" id="{D1E08E91-A6FB-4710-AEF0-ADBE0A42A169}"/>
              </a:ext>
            </a:extLst>
          </p:cNvPr>
          <p:cNvSpPr txBox="1"/>
          <p:nvPr/>
        </p:nvSpPr>
        <p:spPr>
          <a:xfrm>
            <a:off x="7804769" y="777104"/>
            <a:ext cx="80129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Europe</a:t>
            </a:r>
          </a:p>
        </p:txBody>
      </p:sp>
      <p:sp>
        <p:nvSpPr>
          <p:cNvPr id="35" name="TextBox 34">
            <a:extLst>
              <a:ext uri="{FF2B5EF4-FFF2-40B4-BE49-F238E27FC236}">
                <a16:creationId xmlns:a16="http://schemas.microsoft.com/office/drawing/2014/main" id="{50BBF93D-8F40-403C-BD88-6C81CA67FC9C}"/>
              </a:ext>
            </a:extLst>
          </p:cNvPr>
          <p:cNvSpPr txBox="1"/>
          <p:nvPr/>
        </p:nvSpPr>
        <p:spPr>
          <a:xfrm>
            <a:off x="5462743" y="777104"/>
            <a:ext cx="659632" cy="307777"/>
          </a:xfrm>
          <a:prstGeom prst="rect">
            <a:avLst/>
          </a:prstGeom>
          <a:solidFill>
            <a:srgbClr val="404040">
              <a:alpha val="40000"/>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icrosoft JhengHei Light"/>
                <a:cs typeface="+mn-cs"/>
              </a:rPr>
              <a:t>India</a:t>
            </a:r>
          </a:p>
        </p:txBody>
      </p:sp>
      <p:sp>
        <p:nvSpPr>
          <p:cNvPr id="36" name="Rectangle 35">
            <a:extLst>
              <a:ext uri="{FF2B5EF4-FFF2-40B4-BE49-F238E27FC236}">
                <a16:creationId xmlns:a16="http://schemas.microsoft.com/office/drawing/2014/main" id="{68AD60C6-806F-4761-8EC4-37D33BEE5243}"/>
              </a:ext>
            </a:extLst>
          </p:cNvPr>
          <p:cNvSpPr/>
          <p:nvPr/>
        </p:nvSpPr>
        <p:spPr>
          <a:xfrm>
            <a:off x="539552" y="3649004"/>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5 (HQ)</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7" name="Rectangle 36">
            <a:extLst>
              <a:ext uri="{FF2B5EF4-FFF2-40B4-BE49-F238E27FC236}">
                <a16:creationId xmlns:a16="http://schemas.microsoft.com/office/drawing/2014/main" id="{517147B8-E104-46FD-ABBC-FB5A62FAE38E}"/>
              </a:ext>
            </a:extLst>
          </p:cNvPr>
          <p:cNvSpPr/>
          <p:nvPr/>
        </p:nvSpPr>
        <p:spPr>
          <a:xfrm>
            <a:off x="539552" y="3072940"/>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1</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8" name="Rectangle 37">
            <a:extLst>
              <a:ext uri="{FF2B5EF4-FFF2-40B4-BE49-F238E27FC236}">
                <a16:creationId xmlns:a16="http://schemas.microsoft.com/office/drawing/2014/main" id="{A8CFD28D-0933-41B1-838D-D9914D1D34CC}"/>
              </a:ext>
            </a:extLst>
          </p:cNvPr>
          <p:cNvSpPr/>
          <p:nvPr/>
        </p:nvSpPr>
        <p:spPr>
          <a:xfrm>
            <a:off x="539552" y="3360972"/>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Bangpoo Plant – Plant 3</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39" name="Rectangle 38">
            <a:extLst>
              <a:ext uri="{FF2B5EF4-FFF2-40B4-BE49-F238E27FC236}">
                <a16:creationId xmlns:a16="http://schemas.microsoft.com/office/drawing/2014/main" id="{BAD0B084-0C52-4868-85F1-764FDEC8E7A9}"/>
              </a:ext>
            </a:extLst>
          </p:cNvPr>
          <p:cNvSpPr/>
          <p:nvPr/>
        </p:nvSpPr>
        <p:spPr>
          <a:xfrm>
            <a:off x="539552" y="3937036"/>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6</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0" name="Rectangle 39">
            <a:extLst>
              <a:ext uri="{FF2B5EF4-FFF2-40B4-BE49-F238E27FC236}">
                <a16:creationId xmlns:a16="http://schemas.microsoft.com/office/drawing/2014/main" id="{DF5F3856-577C-4697-8AE7-72ED8E5B0284}"/>
              </a:ext>
            </a:extLst>
          </p:cNvPr>
          <p:cNvSpPr/>
          <p:nvPr/>
        </p:nvSpPr>
        <p:spPr>
          <a:xfrm>
            <a:off x="539552" y="4225068"/>
            <a:ext cx="3013992"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Wellgrow Plant 7</a:t>
            </a:r>
            <a:endParaRPr kumimoji="0" lang="en-US" sz="105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endParaRPr>
          </a:p>
        </p:txBody>
      </p:sp>
      <p:sp>
        <p:nvSpPr>
          <p:cNvPr id="41" name="Rectangle 40">
            <a:extLst>
              <a:ext uri="{FF2B5EF4-FFF2-40B4-BE49-F238E27FC236}">
                <a16:creationId xmlns:a16="http://schemas.microsoft.com/office/drawing/2014/main" id="{C3D3E916-ACBD-42E6-BB6F-46715E354639}"/>
              </a:ext>
            </a:extLst>
          </p:cNvPr>
          <p:cNvSpPr/>
          <p:nvPr/>
        </p:nvSpPr>
        <p:spPr>
          <a:xfrm>
            <a:off x="3851920" y="3072940"/>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Gurgaon Plant (HQ)</a:t>
            </a:r>
          </a:p>
        </p:txBody>
      </p:sp>
      <p:sp>
        <p:nvSpPr>
          <p:cNvPr id="42" name="Rectangle 41">
            <a:extLst>
              <a:ext uri="{FF2B5EF4-FFF2-40B4-BE49-F238E27FC236}">
                <a16:creationId xmlns:a16="http://schemas.microsoft.com/office/drawing/2014/main" id="{2898F7D0-DC51-432B-9FD1-DD452084F103}"/>
              </a:ext>
            </a:extLst>
          </p:cNvPr>
          <p:cNvSpPr/>
          <p:nvPr/>
        </p:nvSpPr>
        <p:spPr>
          <a:xfrm>
            <a:off x="3851920" y="3360972"/>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Rudrapur</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3" name="Rectangle 42">
            <a:extLst>
              <a:ext uri="{FF2B5EF4-FFF2-40B4-BE49-F238E27FC236}">
                <a16:creationId xmlns:a16="http://schemas.microsoft.com/office/drawing/2014/main" id="{A79113F8-38CB-49C9-B0CC-6282D409B739}"/>
              </a:ext>
            </a:extLst>
          </p:cNvPr>
          <p:cNvSpPr/>
          <p:nvPr/>
        </p:nvSpPr>
        <p:spPr>
          <a:xfrm>
            <a:off x="3851920" y="3649004"/>
            <a:ext cx="2270454"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Hosur Plant</a:t>
            </a:r>
          </a:p>
        </p:txBody>
      </p:sp>
      <p:sp>
        <p:nvSpPr>
          <p:cNvPr id="44" name="Rectangle 43">
            <a:extLst>
              <a:ext uri="{FF2B5EF4-FFF2-40B4-BE49-F238E27FC236}">
                <a16:creationId xmlns:a16="http://schemas.microsoft.com/office/drawing/2014/main" id="{89D62133-D8B4-4EB4-A2BF-090FD92FB29D}"/>
              </a:ext>
            </a:extLst>
          </p:cNvPr>
          <p:cNvSpPr/>
          <p:nvPr/>
        </p:nvSpPr>
        <p:spPr>
          <a:xfrm>
            <a:off x="6443126" y="3072940"/>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Slovakia-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Dubnica</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Plant</a:t>
            </a:r>
          </a:p>
        </p:txBody>
      </p:sp>
      <p:sp>
        <p:nvSpPr>
          <p:cNvPr id="45" name="Rectangle 44">
            <a:extLst>
              <a:ext uri="{FF2B5EF4-FFF2-40B4-BE49-F238E27FC236}">
                <a16:creationId xmlns:a16="http://schemas.microsoft.com/office/drawing/2014/main" id="{EEC5A195-165C-41D8-A6D7-CE4D85FB9197}"/>
              </a:ext>
            </a:extLst>
          </p:cNvPr>
          <p:cNvSpPr/>
          <p:nvPr/>
        </p:nvSpPr>
        <p:spPr>
          <a:xfrm>
            <a:off x="6443126" y="3360972"/>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Soest</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6" name="Rectangle 45">
            <a:extLst>
              <a:ext uri="{FF2B5EF4-FFF2-40B4-BE49-F238E27FC236}">
                <a16:creationId xmlns:a16="http://schemas.microsoft.com/office/drawing/2014/main" id="{E4C4730D-E0E0-4C2F-B5FD-CB16A176CE0D}"/>
              </a:ext>
            </a:extLst>
          </p:cNvPr>
          <p:cNvSpPr/>
          <p:nvPr/>
        </p:nvSpPr>
        <p:spPr>
          <a:xfrm>
            <a:off x="6443126" y="3649004"/>
            <a:ext cx="2161321" cy="252000"/>
          </a:xfrm>
          <a:prstGeom prst="rect">
            <a:avLst/>
          </a:prstGeom>
          <a:solidFill>
            <a:schemeClr val="tx2">
              <a:lumMod val="20000"/>
              <a:lumOff val="80000"/>
              <a:alpha val="50196"/>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Germany- </a:t>
            </a:r>
            <a:r>
              <a:rPr kumimoji="0" lang="en-US" sz="1050" b="1" i="0" u="none" strike="noStrike" kern="1200" cap="none" spc="0" normalizeH="0" baseline="0" noProof="0" dirty="0" err="1">
                <a:ln>
                  <a:noFill/>
                </a:ln>
                <a:solidFill>
                  <a:prstClr val="black">
                    <a:lumMod val="65000"/>
                    <a:lumOff val="35000"/>
                  </a:prstClr>
                </a:solidFill>
                <a:effectLst/>
                <a:uLnTx/>
                <a:uFillTx/>
                <a:latin typeface="Arial"/>
                <a:ea typeface="Microsoft JhengHei Light"/>
                <a:cs typeface="+mn-cs"/>
              </a:rPr>
              <a:t>Teningen</a:t>
            </a:r>
            <a:r>
              <a:rPr kumimoji="0" lang="en-US" sz="1050" b="1"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 R&amp;D</a:t>
            </a:r>
          </a:p>
        </p:txBody>
      </p:sp>
      <p:sp>
        <p:nvSpPr>
          <p:cNvPr id="47" name="TextBox 46">
            <a:extLst>
              <a:ext uri="{FF2B5EF4-FFF2-40B4-BE49-F238E27FC236}">
                <a16:creationId xmlns:a16="http://schemas.microsoft.com/office/drawing/2014/main" id="{E7112F9E-EFE7-4F79-8FAF-B46284ADFD20}"/>
              </a:ext>
            </a:extLst>
          </p:cNvPr>
          <p:cNvSpPr txBox="1"/>
          <p:nvPr/>
        </p:nvSpPr>
        <p:spPr>
          <a:xfrm>
            <a:off x="2483568" y="2782382"/>
            <a:ext cx="103105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Timeout</a:t>
            </a:r>
          </a:p>
        </p:txBody>
      </p:sp>
      <p:sp>
        <p:nvSpPr>
          <p:cNvPr id="48" name="TextBox 47">
            <a:extLst>
              <a:ext uri="{FF2B5EF4-FFF2-40B4-BE49-F238E27FC236}">
                <a16:creationId xmlns:a16="http://schemas.microsoft.com/office/drawing/2014/main" id="{A401B97A-EDB1-4071-8A55-314934DF9CCB}"/>
              </a:ext>
            </a:extLst>
          </p:cNvPr>
          <p:cNvSpPr txBox="1"/>
          <p:nvPr/>
        </p:nvSpPr>
        <p:spPr>
          <a:xfrm>
            <a:off x="4934483" y="2782382"/>
            <a:ext cx="112723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Britannica</a:t>
            </a:r>
          </a:p>
        </p:txBody>
      </p:sp>
      <p:sp>
        <p:nvSpPr>
          <p:cNvPr id="49" name="TextBox 48">
            <a:extLst>
              <a:ext uri="{FF2B5EF4-FFF2-40B4-BE49-F238E27FC236}">
                <a16:creationId xmlns:a16="http://schemas.microsoft.com/office/drawing/2014/main" id="{6C6AFD2C-57FB-404B-8A7C-44DB8AEA01D0}"/>
              </a:ext>
            </a:extLst>
          </p:cNvPr>
          <p:cNvSpPr txBox="1"/>
          <p:nvPr/>
        </p:nvSpPr>
        <p:spPr>
          <a:xfrm>
            <a:off x="7304092" y="2777771"/>
            <a:ext cx="130035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Arial"/>
                <a:ea typeface="Microsoft JhengHei Light"/>
                <a:cs typeface="+mn-cs"/>
              </a:rPr>
              <a:t>Source: Master Portal</a:t>
            </a:r>
          </a:p>
        </p:txBody>
      </p:sp>
    </p:spTree>
    <p:extLst>
      <p:ext uri="{BB962C8B-B14F-4D97-AF65-F5344CB8AC3E}">
        <p14:creationId xmlns:p14="http://schemas.microsoft.com/office/powerpoint/2010/main" val="17075419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25EB794-FAA5-4C72-9BE3-E4FBBFA95A5E}"/>
              </a:ext>
            </a:extLst>
          </p:cNvPr>
          <p:cNvSpPr>
            <a:spLocks noGrp="1"/>
          </p:cNvSpPr>
          <p:nvPr>
            <p:ph type="ctrTitle"/>
          </p:nvPr>
        </p:nvSpPr>
        <p:spPr/>
        <p:txBody>
          <a:bodyPr anchor="t">
            <a:normAutofit/>
          </a:bodyPr>
          <a:lstStyle/>
          <a:p>
            <a:r>
              <a:rPr lang="en-US" dirty="0">
                <a:latin typeface="DeltaSans" panose="020B0502030000000004" pitchFamily="34" charset="0"/>
                <a:ea typeface="DeltaSans" panose="020B0502030000000004" pitchFamily="34" charset="0"/>
              </a:rPr>
              <a:t>Business Categories</a:t>
            </a:r>
          </a:p>
        </p:txBody>
      </p:sp>
      <p:sp>
        <p:nvSpPr>
          <p:cNvPr id="2" name="Subtitle 1"/>
          <p:cNvSpPr>
            <a:spLocks noGrp="1"/>
          </p:cNvSpPr>
          <p:nvPr>
            <p:ph type="subTitle" idx="1"/>
          </p:nvPr>
        </p:nvSpPr>
        <p:spPr>
          <a:xfrm>
            <a:off x="672484" y="2261723"/>
            <a:ext cx="8010825" cy="1014877"/>
          </a:xfrm>
        </p:spPr>
        <p:txBody>
          <a:bodyPr>
            <a:normAutofit/>
          </a:bodyPr>
          <a:lstStyle/>
          <a:p>
            <a:r>
              <a:rPr lang="en-US" dirty="0">
                <a:latin typeface="DeltaSans" panose="020B0502030000000004" pitchFamily="34" charset="0"/>
                <a:ea typeface="DeltaSans" panose="020B0502030000000004" pitchFamily="34" charset="0"/>
              </a:rPr>
              <a:t>We are dedicated to creating a cleaner and more energy-efficient tomorrow</a:t>
            </a:r>
          </a:p>
        </p:txBody>
      </p:sp>
    </p:spTree>
    <p:extLst>
      <p:ext uri="{BB962C8B-B14F-4D97-AF65-F5344CB8AC3E}">
        <p14:creationId xmlns:p14="http://schemas.microsoft.com/office/powerpoint/2010/main" val="16536538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B239D-4634-41AC-8A02-183F68031038}"/>
              </a:ext>
            </a:extLst>
          </p:cNvPr>
          <p:cNvSpPr>
            <a:spLocks noGrp="1"/>
          </p:cNvSpPr>
          <p:nvPr>
            <p:ph type="title"/>
          </p:nvPr>
        </p:nvSpPr>
        <p:spPr/>
        <p:txBody>
          <a:bodyPr/>
          <a:lstStyle/>
          <a:p>
            <a:pPr eaLnBrk="0" hangingPunct="0">
              <a:defRPr/>
            </a:pPr>
            <a:r>
              <a:rPr lang="en-US" altLang="zh-TW" dirty="0">
                <a:solidFill>
                  <a:srgbClr val="0087DC"/>
                </a:solidFill>
                <a:latin typeface="DeltaSans" panose="020B0502030000000004" pitchFamily="34" charset="0"/>
                <a:ea typeface="DeltaSans" panose="020B0502030000000004" pitchFamily="34" charset="0"/>
              </a:rPr>
              <a:t>Business Categories</a:t>
            </a:r>
          </a:p>
        </p:txBody>
      </p:sp>
      <p:grpSp>
        <p:nvGrpSpPr>
          <p:cNvPr id="7" name="Group 6">
            <a:extLst>
              <a:ext uri="{FF2B5EF4-FFF2-40B4-BE49-F238E27FC236}">
                <a16:creationId xmlns:a16="http://schemas.microsoft.com/office/drawing/2014/main" id="{AF5A5A1F-1B5F-4958-8C09-7DD0CA7FBC57}"/>
              </a:ext>
            </a:extLst>
          </p:cNvPr>
          <p:cNvGrpSpPr/>
          <p:nvPr/>
        </p:nvGrpSpPr>
        <p:grpSpPr>
          <a:xfrm>
            <a:off x="413225" y="702286"/>
            <a:ext cx="8367018" cy="3741672"/>
            <a:chOff x="413224" y="702286"/>
            <a:chExt cx="8417851" cy="3764404"/>
          </a:xfrm>
        </p:grpSpPr>
        <p:sp>
          <p:nvSpPr>
            <p:cNvPr id="34" name="Rectangle 33"/>
            <p:cNvSpPr/>
            <p:nvPr/>
          </p:nvSpPr>
          <p:spPr>
            <a:xfrm>
              <a:off x="6158960"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3305227"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15553" y="758311"/>
              <a:ext cx="2610455" cy="3708379"/>
            </a:xfrm>
            <a:prstGeom prst="rect">
              <a:avLst/>
            </a:prstGeom>
            <a:solidFill>
              <a:schemeClr val="bg1"/>
            </a:solidFill>
            <a:ln w="762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289994" y="785339"/>
              <a:ext cx="2610455" cy="17766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158960" y="758311"/>
              <a:ext cx="2610455" cy="18250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3288183" y="724567"/>
              <a:ext cx="1750892" cy="1800493"/>
            </a:xfrm>
            <a:prstGeom prst="rect">
              <a:avLst/>
            </a:prstGeom>
            <a:solidFill>
              <a:srgbClr val="00B0F0"/>
            </a:solid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Automation</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9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500"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Industrial Automation</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Building Automation</a:t>
              </a:r>
            </a:p>
          </p:txBody>
        </p:sp>
        <p:sp>
          <p:nvSpPr>
            <p:cNvPr id="40" name="TextBox 39"/>
            <p:cNvSpPr txBox="1"/>
            <p:nvPr/>
          </p:nvSpPr>
          <p:spPr>
            <a:xfrm>
              <a:off x="6132846" y="708029"/>
              <a:ext cx="2698229" cy="1892826"/>
            </a:xfrm>
            <a:prstGeom prst="rect">
              <a:avLst/>
            </a:prstGeom>
            <a:noFill/>
          </p:spPr>
          <p:txBody>
            <a:bodyPr wrap="square" rtlCol="0">
              <a:spAutoFit/>
            </a:bodyPr>
            <a:lstStyle/>
            <a:p>
              <a:pPr>
                <a:lnSpc>
                  <a:spcPct val="150000"/>
                </a:lnSpc>
              </a:pPr>
              <a:r>
                <a:rPr lang="en-US" sz="1600" b="1" dirty="0">
                  <a:solidFill>
                    <a:schemeClr val="bg1"/>
                  </a:solidFill>
                  <a:latin typeface="DeltaSans" panose="020B0502030000000004" pitchFamily="34" charset="0"/>
                  <a:ea typeface="DeltaSans" panose="020B0502030000000004" pitchFamily="34" charset="0"/>
                </a:rPr>
                <a:t>Infrastructure</a:t>
              </a:r>
              <a:endParaRPr lang="en-US" sz="150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750" b="1" dirty="0">
                <a:solidFill>
                  <a:schemeClr val="bg1"/>
                </a:solidFill>
                <a:latin typeface="DeltaSans" panose="020B0502030000000004" pitchFamily="34" charset="0"/>
                <a:ea typeface="DeltaSans" panose="020B0502030000000004" pitchFamily="34" charset="0"/>
              </a:endParaRPr>
            </a:p>
            <a:p>
              <a:pPr>
                <a:lnSpc>
                  <a:spcPct val="150000"/>
                </a:lnSpc>
              </a:pPr>
              <a:endParaRPr lang="en-US" sz="1000" b="1"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ICT Infrastructure</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Energy Infrastructure and Industrial Solutions </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Visual Display</a:t>
              </a:r>
              <a:r>
                <a:rPr lang="en-US" sz="1000" spc="70" dirty="0">
                  <a:solidFill>
                    <a:schemeClr val="bg1"/>
                  </a:solidFill>
                  <a:latin typeface="DeltaSans" panose="020B0502030000000004" pitchFamily="34" charset="0"/>
                  <a:ea typeface="DeltaSans" panose="020B0502030000000004" pitchFamily="34" charset="0"/>
                </a:rPr>
                <a:t>- Vivitek</a:t>
              </a:r>
            </a:p>
          </p:txBody>
        </p:sp>
        <p:sp>
          <p:nvSpPr>
            <p:cNvPr id="41" name="Rectangle 40"/>
            <p:cNvSpPr/>
            <p:nvPr/>
          </p:nvSpPr>
          <p:spPr>
            <a:xfrm>
              <a:off x="415321" y="758311"/>
              <a:ext cx="2610455" cy="18112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413224" y="708029"/>
              <a:ext cx="2488821" cy="1935145"/>
            </a:xfrm>
            <a:prstGeom prst="rect">
              <a:avLst/>
            </a:prstGeom>
            <a:noFill/>
            <a:ln>
              <a:noFill/>
            </a:ln>
          </p:spPr>
          <p:txBody>
            <a:bodyPr wrap="square" rtlCol="0">
              <a:spAutoFit/>
            </a:bodyPr>
            <a:lstStyle/>
            <a:p>
              <a:r>
                <a:rPr lang="en-US" sz="1600" b="1" dirty="0">
                  <a:solidFill>
                    <a:schemeClr val="bg1"/>
                  </a:solidFill>
                  <a:latin typeface="DeltaSans" panose="020B0502030000000004" pitchFamily="34" charset="0"/>
                  <a:ea typeface="DeltaSans" panose="020B0502030000000004" pitchFamily="34" charset="0"/>
                </a:rPr>
                <a:t>Power</a:t>
              </a:r>
            </a:p>
            <a:p>
              <a:r>
                <a:rPr lang="en-US" sz="1600" b="1" dirty="0">
                  <a:solidFill>
                    <a:schemeClr val="bg1"/>
                  </a:solidFill>
                  <a:latin typeface="DeltaSans" panose="020B0502030000000004" pitchFamily="34" charset="0"/>
                  <a:ea typeface="DeltaSans" panose="020B0502030000000004" pitchFamily="34" charset="0"/>
                </a:rPr>
                <a:t>Electronics</a:t>
              </a:r>
            </a:p>
            <a:p>
              <a:pPr>
                <a:lnSpc>
                  <a:spcPct val="150000"/>
                </a:lnSpc>
              </a:pPr>
              <a:endParaRPr lang="en-US" sz="525" dirty="0">
                <a:solidFill>
                  <a:schemeClr val="bg1"/>
                </a:solidFill>
                <a:latin typeface="DeltaSans" panose="020B0502030000000004" pitchFamily="34" charset="0"/>
                <a:ea typeface="DeltaSans" panose="020B0502030000000004" pitchFamily="34" charset="0"/>
              </a:endParaRPr>
            </a:p>
            <a:p>
              <a:pPr>
                <a:lnSpc>
                  <a:spcPct val="150000"/>
                </a:lnSpc>
              </a:pPr>
              <a:endParaRPr lang="en-US" sz="600" spc="70" dirty="0">
                <a:solidFill>
                  <a:schemeClr val="bg1"/>
                </a:solidFill>
                <a:latin typeface="DeltaSans" panose="020B0502030000000004" pitchFamily="34" charset="0"/>
                <a:ea typeface="DeltaSans" panose="020B0502030000000004" pitchFamily="34" charset="0"/>
              </a:endParaRP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Components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Power &amp; System</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Automotive Electronics</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Fans &amp; Thermal Management</a:t>
              </a:r>
            </a:p>
            <a:p>
              <a:pPr>
                <a:lnSpc>
                  <a:spcPct val="150000"/>
                </a:lnSpc>
              </a:pPr>
              <a:r>
                <a:rPr lang="en-US" sz="900" spc="70" dirty="0">
                  <a:solidFill>
                    <a:schemeClr val="bg1"/>
                  </a:solidFill>
                  <a:latin typeface="DeltaSans" panose="020B0502030000000004" pitchFamily="34" charset="0"/>
                  <a:ea typeface="DeltaSans" panose="020B0502030000000004" pitchFamily="34" charset="0"/>
                </a:rPr>
                <a:t>Innergie</a:t>
              </a:r>
            </a:p>
          </p:txBody>
        </p:sp>
        <p:pic>
          <p:nvPicPr>
            <p:cNvPr id="46" name="Picture 4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66903" y="2604572"/>
              <a:ext cx="2486515" cy="1810045"/>
            </a:xfrm>
            <a:prstGeom prst="rect">
              <a:avLst/>
            </a:prstGeom>
          </p:spPr>
        </p:pic>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406843" y="2639346"/>
              <a:ext cx="2407625" cy="1754053"/>
            </a:xfrm>
            <a:prstGeom prst="rect">
              <a:avLst/>
            </a:prstGeom>
          </p:spPr>
        </p:pic>
        <p:pic>
          <p:nvPicPr>
            <p:cNvPr id="48" name="Picture 47"/>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24653" t="16707" r="6622" b="14568"/>
            <a:stretch/>
          </p:blipFill>
          <p:spPr>
            <a:xfrm>
              <a:off x="7445907" y="2626186"/>
              <a:ext cx="1246121" cy="830747"/>
            </a:xfrm>
            <a:prstGeom prst="rect">
              <a:avLst/>
            </a:prstGeom>
            <a:effectLst/>
          </p:spPr>
        </p:pic>
        <p:pic>
          <p:nvPicPr>
            <p:cNvPr id="49" name="Picture 48"/>
            <p:cNvPicPr>
              <a:picLocks noChangeAspect="1"/>
            </p:cNvPicPr>
            <p:nvPr/>
          </p:nvPicPr>
          <p:blipFill>
            <a:blip r:embed="rId8" cstate="hq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37287" y="3499765"/>
              <a:ext cx="1263364" cy="893634"/>
            </a:xfrm>
            <a:prstGeom prst="rect">
              <a:avLst/>
            </a:prstGeom>
            <a:ln w="12700">
              <a:noFill/>
            </a:ln>
          </p:spPr>
        </p:pic>
        <p:pic>
          <p:nvPicPr>
            <p:cNvPr id="50" name="Picture 49"/>
            <p:cNvPicPr>
              <a:picLocks noChangeAspect="1"/>
            </p:cNvPicPr>
            <p:nvPr/>
          </p:nvPicPr>
          <p:blipFill>
            <a:blip r:embed="rId10"/>
            <a:stretch>
              <a:fillRect/>
            </a:stretch>
          </p:blipFill>
          <p:spPr>
            <a:xfrm>
              <a:off x="6233230" y="2620484"/>
              <a:ext cx="1171543" cy="1788177"/>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4020" y="702286"/>
              <a:ext cx="636189" cy="636190"/>
            </a:xfrm>
            <a:prstGeom prst="rect">
              <a:avLst/>
            </a:prstGeom>
          </p:spPr>
        </p:pic>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318919" y="716842"/>
              <a:ext cx="637070" cy="636189"/>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63277" y="712084"/>
              <a:ext cx="637070" cy="636188"/>
            </a:xfrm>
            <a:prstGeom prst="rect">
              <a:avLst/>
            </a:prstGeom>
          </p:spPr>
        </p:pic>
      </p:grpSp>
      <p:sp>
        <p:nvSpPr>
          <p:cNvPr id="3" name="Footer Placeholder 2">
            <a:extLst>
              <a:ext uri="{FF2B5EF4-FFF2-40B4-BE49-F238E27FC236}">
                <a16:creationId xmlns:a16="http://schemas.microsoft.com/office/drawing/2014/main" id="{06FB2945-408C-4E63-8114-8E4882A9C6BE}"/>
              </a:ext>
            </a:extLst>
          </p:cNvPr>
          <p:cNvSpPr>
            <a:spLocks noGrp="1"/>
          </p:cNvSpPr>
          <p:nvPr>
            <p:ph type="ftr" sz="quarter" idx="11"/>
          </p:nvPr>
        </p:nvSpPr>
        <p:spPr/>
        <p:txBody>
          <a:bodyPr/>
          <a:lstStyle/>
          <a:p>
            <a:r>
              <a:rPr lang="en-US"/>
              <a:t>Delta Confidential</a:t>
            </a:r>
          </a:p>
        </p:txBody>
      </p:sp>
      <p:sp>
        <p:nvSpPr>
          <p:cNvPr id="6" name="Slide Number Placeholder 5">
            <a:extLst>
              <a:ext uri="{FF2B5EF4-FFF2-40B4-BE49-F238E27FC236}">
                <a16:creationId xmlns:a16="http://schemas.microsoft.com/office/drawing/2014/main" id="{F25087B3-05E5-4E34-9BE9-C71D0072C387}"/>
              </a:ext>
            </a:extLst>
          </p:cNvPr>
          <p:cNvSpPr>
            <a:spLocks noGrp="1"/>
          </p:cNvSpPr>
          <p:nvPr>
            <p:ph type="sldNum" sz="quarter" idx="12"/>
          </p:nvPr>
        </p:nvSpPr>
        <p:spPr/>
        <p:txBody>
          <a:bodyPr/>
          <a:lstStyle/>
          <a:p>
            <a:fld id="{81BD21A8-5E88-4AE4-993C-2D76760CAD3D}" type="slidenum">
              <a:rPr lang="en-US" smtClean="0"/>
              <a:pPr/>
              <a:t>98</a:t>
            </a:fld>
            <a:endParaRPr lang="en-US"/>
          </a:p>
        </p:txBody>
      </p:sp>
    </p:spTree>
    <p:extLst>
      <p:ext uri="{BB962C8B-B14F-4D97-AF65-F5344CB8AC3E}">
        <p14:creationId xmlns:p14="http://schemas.microsoft.com/office/powerpoint/2010/main" val="3607664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rgbClr val="00B0F0">
                <a:lumMod val="98000"/>
              </a:srgbClr>
            </a:gs>
            <a:gs pos="100000">
              <a:srgbClr val="BEDC5A">
                <a:lumMod val="41000"/>
                <a:lumOff val="59000"/>
              </a:srgbClr>
            </a:gs>
          </a:gsLst>
          <a:lin ang="4800000" scaled="0"/>
        </a:gradFill>
        <a:effectLst/>
      </p:bgPr>
    </p:bg>
    <p:spTree>
      <p:nvGrpSpPr>
        <p:cNvPr id="1" name=""/>
        <p:cNvGrpSpPr/>
        <p:nvPr/>
      </p:nvGrpSpPr>
      <p:grpSpPr>
        <a:xfrm>
          <a:off x="0" y="0"/>
          <a:ext cx="0" cy="0"/>
          <a:chOff x="0" y="0"/>
          <a:chExt cx="0" cy="0"/>
        </a:xfrm>
      </p:grpSpPr>
      <p:pic>
        <p:nvPicPr>
          <p:cNvPr id="8" name="Picture 7"/>
          <p:cNvPicPr>
            <a:picLocks/>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5945" t="9863" r="1" b="6083"/>
          <a:stretch/>
        </p:blipFill>
        <p:spPr>
          <a:xfrm>
            <a:off x="6570910" y="1061695"/>
            <a:ext cx="2287632" cy="1536192"/>
          </a:xfrm>
          <a:prstGeom prst="parallelogram">
            <a:avLst/>
          </a:prstGeom>
        </p:spPr>
      </p:pic>
      <p:pic>
        <p:nvPicPr>
          <p:cNvPr id="6" name="Picture 5"/>
          <p:cNvPicPr>
            <a:picLocks/>
          </p:cNvPicPr>
          <p:nvPr/>
        </p:nvPicPr>
        <p:blipFill rotWithShape="1">
          <a:blip r:embed="rId4" cstate="print">
            <a:extLst>
              <a:ext uri="{28A0092B-C50C-407E-A947-70E740481C1C}">
                <a14:useLocalDpi xmlns:a14="http://schemas.microsoft.com/office/drawing/2010/main" val="0"/>
              </a:ext>
            </a:extLst>
          </a:blip>
          <a:srcRect l="5130" t="8714" r="6210" b="2335"/>
          <a:stretch/>
        </p:blipFill>
        <p:spPr>
          <a:xfrm>
            <a:off x="505986" y="1071039"/>
            <a:ext cx="2307290" cy="1536192"/>
          </a:xfrm>
          <a:prstGeom prst="parallelogram">
            <a:avLst/>
          </a:prstGeom>
        </p:spPr>
      </p:pic>
      <p:pic>
        <p:nvPicPr>
          <p:cNvPr id="7" name="Picture 6"/>
          <p:cNvPicPr>
            <a:picLocks/>
          </p:cNvPicPr>
          <p:nvPr/>
        </p:nvPicPr>
        <p:blipFill rotWithShape="1">
          <a:blip r:embed="rId5">
            <a:extLst>
              <a:ext uri="{28A0092B-C50C-407E-A947-70E740481C1C}">
                <a14:useLocalDpi xmlns:a14="http://schemas.microsoft.com/office/drawing/2010/main" val="0"/>
              </a:ext>
            </a:extLst>
          </a:blip>
          <a:srcRect l="439" r="-439"/>
          <a:stretch/>
        </p:blipFill>
        <p:spPr>
          <a:xfrm>
            <a:off x="2497761" y="1061695"/>
            <a:ext cx="2342392" cy="1540222"/>
          </a:xfrm>
          <a:prstGeom prst="parallelogram">
            <a:avLst/>
          </a:prstGeom>
        </p:spPr>
      </p:pic>
      <p:pic>
        <p:nvPicPr>
          <p:cNvPr id="9" name="Picture 8"/>
          <p:cNvPicPr>
            <a:picLocks/>
          </p:cNvPicPr>
          <p:nvPr/>
        </p:nvPicPr>
        <p:blipFill rotWithShape="1">
          <a:blip r:embed="rId6" cstate="hq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5760" r="11468" b="6269"/>
          <a:stretch/>
        </p:blipFill>
        <p:spPr>
          <a:xfrm>
            <a:off x="5180342" y="2696967"/>
            <a:ext cx="2293910" cy="1502985"/>
          </a:xfrm>
          <a:prstGeom prst="parallelogram">
            <a:avLst/>
          </a:prstGeom>
        </p:spPr>
      </p:pic>
      <p:pic>
        <p:nvPicPr>
          <p:cNvPr id="18" name="Picture 10"/>
          <p:cNvPicPr>
            <a:picLocks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529518" y="1061695"/>
            <a:ext cx="2342393" cy="1540222"/>
          </a:xfrm>
          <a:prstGeom prst="parallelogram">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p:cNvPicPr>
          <p:nvPr/>
        </p:nvPicPr>
        <p:blipFill rotWithShape="1">
          <a:blip r:embed="rId9" cstate="hqprint">
            <a:extLst>
              <a:ext uri="{28A0092B-C50C-407E-A947-70E740481C1C}">
                <a14:useLocalDpi xmlns:a14="http://schemas.microsoft.com/office/drawing/2010/main" val="0"/>
              </a:ext>
            </a:extLst>
          </a:blip>
          <a:srcRect l="3176" r="9199" b="12375"/>
          <a:stretch/>
        </p:blipFill>
        <p:spPr>
          <a:xfrm>
            <a:off x="1103856" y="2695913"/>
            <a:ext cx="2359352" cy="1504039"/>
          </a:xfrm>
          <a:prstGeom prst="parallelogram">
            <a:avLst/>
          </a:prstGeom>
        </p:spPr>
      </p:pic>
      <p:pic>
        <p:nvPicPr>
          <p:cNvPr id="13" name="Picture 10"/>
          <p:cNvPicPr>
            <a:picLocks noChangeArrowheads="1"/>
          </p:cNvPicPr>
          <p:nvPr/>
        </p:nvPicPr>
        <p:blipFill>
          <a:blip r:embed="rId10" cstate="hqprint">
            <a:extLst>
              <a:ext uri="{28A0092B-C50C-407E-A947-70E740481C1C}">
                <a14:useLocalDpi xmlns:a14="http://schemas.microsoft.com/office/drawing/2010/main" val="0"/>
              </a:ext>
            </a:extLst>
          </a:blip>
          <a:stretch>
            <a:fillRect/>
          </a:stretch>
        </p:blipFill>
        <p:spPr bwMode="auto">
          <a:xfrm>
            <a:off x="3177227" y="2695914"/>
            <a:ext cx="2277762" cy="1502764"/>
          </a:xfrm>
          <a:prstGeom prst="parallelogram">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12567" y="2313488"/>
            <a:ext cx="1364476"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Telecom Energy</a:t>
            </a:r>
          </a:p>
        </p:txBody>
      </p:sp>
      <p:sp>
        <p:nvSpPr>
          <p:cNvPr id="16" name="TextBox 15"/>
          <p:cNvSpPr txBox="1"/>
          <p:nvPr/>
        </p:nvSpPr>
        <p:spPr>
          <a:xfrm>
            <a:off x="3458973" y="2339238"/>
            <a:ext cx="994183" cy="276999"/>
          </a:xfrm>
          <a:prstGeom prst="rect">
            <a:avLst/>
          </a:prstGeom>
          <a:noFill/>
          <a:ln>
            <a:noFill/>
          </a:ln>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Datacenter</a:t>
            </a:r>
          </a:p>
        </p:txBody>
      </p:sp>
      <p:sp>
        <p:nvSpPr>
          <p:cNvPr id="19" name="TextBox 18"/>
          <p:cNvSpPr txBox="1"/>
          <p:nvPr/>
        </p:nvSpPr>
        <p:spPr>
          <a:xfrm>
            <a:off x="7391068" y="2323799"/>
            <a:ext cx="108715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EV Charging</a:t>
            </a:r>
          </a:p>
        </p:txBody>
      </p:sp>
      <p:sp>
        <p:nvSpPr>
          <p:cNvPr id="20" name="TextBox 19"/>
          <p:cNvSpPr txBox="1"/>
          <p:nvPr/>
        </p:nvSpPr>
        <p:spPr>
          <a:xfrm>
            <a:off x="1228562" y="3921680"/>
            <a:ext cx="1856598"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Display and Monitoring</a:t>
            </a:r>
          </a:p>
        </p:txBody>
      </p:sp>
      <p:sp>
        <p:nvSpPr>
          <p:cNvPr id="21" name="TextBox 20"/>
          <p:cNvSpPr txBox="1"/>
          <p:nvPr/>
        </p:nvSpPr>
        <p:spPr>
          <a:xfrm>
            <a:off x="3452443" y="3921679"/>
            <a:ext cx="1643399"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Building Automation</a:t>
            </a:r>
          </a:p>
        </p:txBody>
      </p:sp>
      <p:sp>
        <p:nvSpPr>
          <p:cNvPr id="22" name="TextBox 21"/>
          <p:cNvSpPr txBox="1"/>
          <p:nvPr/>
        </p:nvSpPr>
        <p:spPr>
          <a:xfrm>
            <a:off x="5906476" y="3921678"/>
            <a:ext cx="1168910"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Smart Energy</a:t>
            </a:r>
          </a:p>
        </p:txBody>
      </p:sp>
      <p:sp>
        <p:nvSpPr>
          <p:cNvPr id="17" name="TextBox 16"/>
          <p:cNvSpPr txBox="1"/>
          <p:nvPr/>
        </p:nvSpPr>
        <p:spPr>
          <a:xfrm>
            <a:off x="694504" y="2320888"/>
            <a:ext cx="1733167" cy="276999"/>
          </a:xfrm>
          <a:prstGeom prst="rect">
            <a:avLst/>
          </a:prstGeom>
          <a:noFill/>
        </p:spPr>
        <p:txBody>
          <a:bodyPr wrap="none" rtlCol="0">
            <a:spAutoFit/>
          </a:bodyPr>
          <a:lstStyle/>
          <a:p>
            <a:r>
              <a:rPr lang="en-US" sz="1200" dirty="0">
                <a:solidFill>
                  <a:schemeClr val="bg1"/>
                </a:solidFill>
                <a:latin typeface="DeltaSans" panose="020B0502030000000004" pitchFamily="34" charset="0"/>
                <a:ea typeface="DeltaSans" panose="020B0502030000000004" pitchFamily="34" charset="0"/>
              </a:rPr>
              <a:t>Industrial Automation</a:t>
            </a:r>
          </a:p>
        </p:txBody>
      </p:sp>
      <p:sp>
        <p:nvSpPr>
          <p:cNvPr id="2" name="Footer Placeholder 1">
            <a:extLst>
              <a:ext uri="{FF2B5EF4-FFF2-40B4-BE49-F238E27FC236}">
                <a16:creationId xmlns:a16="http://schemas.microsoft.com/office/drawing/2014/main" id="{896A6162-441E-4609-B795-6741ED785E7E}"/>
              </a:ext>
            </a:extLst>
          </p:cNvPr>
          <p:cNvSpPr>
            <a:spLocks noGrp="1"/>
          </p:cNvSpPr>
          <p:nvPr>
            <p:ph type="ftr" sz="quarter" idx="11"/>
          </p:nvPr>
        </p:nvSpPr>
        <p:spPr/>
        <p:txBody>
          <a:bodyPr/>
          <a:lstStyle/>
          <a:p>
            <a:r>
              <a:rPr lang="en-US"/>
              <a:t>Delta Confidential</a:t>
            </a:r>
          </a:p>
        </p:txBody>
      </p:sp>
      <p:sp>
        <p:nvSpPr>
          <p:cNvPr id="10" name="Slide Number Placeholder 9">
            <a:extLst>
              <a:ext uri="{FF2B5EF4-FFF2-40B4-BE49-F238E27FC236}">
                <a16:creationId xmlns:a16="http://schemas.microsoft.com/office/drawing/2014/main" id="{F1355ED4-C4F5-4715-8B11-5E2F2EBB9B2D}"/>
              </a:ext>
            </a:extLst>
          </p:cNvPr>
          <p:cNvSpPr>
            <a:spLocks noGrp="1"/>
          </p:cNvSpPr>
          <p:nvPr>
            <p:ph type="sldNum" sz="quarter" idx="12"/>
          </p:nvPr>
        </p:nvSpPr>
        <p:spPr/>
        <p:txBody>
          <a:bodyPr/>
          <a:lstStyle/>
          <a:p>
            <a:fld id="{81BD21A8-5E88-4AE4-993C-2D76760CAD3D}" type="slidenum">
              <a:rPr lang="en-US" smtClean="0"/>
              <a:pPr/>
              <a:t>99</a:t>
            </a:fld>
            <a:endParaRPr lang="en-US"/>
          </a:p>
        </p:txBody>
      </p:sp>
      <p:sp>
        <p:nvSpPr>
          <p:cNvPr id="15" name="Title 14">
            <a:extLst>
              <a:ext uri="{FF2B5EF4-FFF2-40B4-BE49-F238E27FC236}">
                <a16:creationId xmlns:a16="http://schemas.microsoft.com/office/drawing/2014/main" id="{F8191868-AB58-4114-BC7B-1786DDED46BE}"/>
              </a:ext>
            </a:extLst>
          </p:cNvPr>
          <p:cNvSpPr>
            <a:spLocks noGrp="1"/>
          </p:cNvSpPr>
          <p:nvPr>
            <p:ph type="title"/>
          </p:nvPr>
        </p:nvSpPr>
        <p:spPr/>
        <p:txBody>
          <a:bodyPr/>
          <a:lstStyle/>
          <a:p>
            <a:r>
              <a:rPr lang="en-US" dirty="0">
                <a:latin typeface="DeltaSans" panose="020B0502030000000004" pitchFamily="34" charset="0"/>
                <a:ea typeface="DeltaSans" panose="020B0502030000000004" pitchFamily="34" charset="0"/>
              </a:rPr>
              <a:t>Delta Green Solutions</a:t>
            </a:r>
          </a:p>
        </p:txBody>
      </p:sp>
    </p:spTree>
    <p:extLst>
      <p:ext uri="{BB962C8B-B14F-4D97-AF65-F5344CB8AC3E}">
        <p14:creationId xmlns:p14="http://schemas.microsoft.com/office/powerpoint/2010/main" val="2523525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heme/theme1.xml><?xml version="1.0" encoding="utf-8"?>
<a:theme xmlns:a="http://schemas.openxmlformats.org/drawingml/2006/main" name="1_Delta_PPTtemplate_16x9">
  <a:themeElements>
    <a:clrScheme name="Delta">
      <a:dk1>
        <a:sysClr val="windowText" lastClr="000000"/>
      </a:dk1>
      <a:lt1>
        <a:sysClr val="window" lastClr="FFFFFF"/>
      </a:lt1>
      <a:dk2>
        <a:srgbClr val="0087DC"/>
      </a:dk2>
      <a:lt2>
        <a:srgbClr val="C0C0C0"/>
      </a:lt2>
      <a:accent1>
        <a:srgbClr val="0087DC"/>
      </a:accent1>
      <a:accent2>
        <a:srgbClr val="64CDDC"/>
      </a:accent2>
      <a:accent3>
        <a:srgbClr val="BEDC5A"/>
      </a:accent3>
      <a:accent4>
        <a:srgbClr val="1E50C8"/>
      </a:accent4>
      <a:accent5>
        <a:srgbClr val="96E6BE"/>
      </a:accent5>
      <a:accent6>
        <a:srgbClr val="00BE50"/>
      </a:accent6>
      <a:hlink>
        <a:srgbClr val="64CDDC"/>
      </a:hlink>
      <a:folHlink>
        <a:srgbClr val="BFBFBF"/>
      </a:folHlink>
    </a:clrScheme>
    <a:fontScheme name="Delta EN">
      <a:majorFont>
        <a:latin typeface="Arial"/>
        <a:ea typeface="Microsoft JhengHei"/>
        <a:cs typeface=""/>
      </a:majorFont>
      <a:minorFont>
        <a:latin typeface="Arial"/>
        <a:ea typeface="Microsoft Jheng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a_PPTtemplate_16x9" id="{91BA5FE7-FF5F-450E-8D57-767933EC0C73}" vid="{1D530FA1-496B-42A4-91F9-B5DC128868E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BF9DE57E21B94AA6A14D76D4408C45" ma:contentTypeVersion="0" ma:contentTypeDescription="Create a new document." ma:contentTypeScope="" ma:versionID="5c6680175a8d1fab2d151346685c9ea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972342-211F-4C08-8B25-89C86AE7E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C19B632-6DFA-484A-903D-4E29F78CEBC2}">
  <ds:schemaRefs>
    <ds:schemaRef ds:uri="http://schemas.microsoft.com/sharepoint/v3/contenttype/forms"/>
  </ds:schemaRefs>
</ds:datastoreItem>
</file>

<file path=customXml/itemProps3.xml><?xml version="1.0" encoding="utf-8"?>
<ds:datastoreItem xmlns:ds="http://schemas.openxmlformats.org/officeDocument/2006/customXml" ds:itemID="{17335882-B40C-4C38-9285-8B4D4E85036B}">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2169</TotalTime>
  <Words>2528</Words>
  <Application>Microsoft Office PowerPoint</Application>
  <PresentationFormat>On-screen Show (16:9)</PresentationFormat>
  <Paragraphs>559</Paragraphs>
  <Slides>106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106</vt:i4>
      </vt:variant>
    </vt:vector>
  </HeadingPairs>
  <TitlesOfParts>
    <vt:vector size="116" baseType="lpstr">
      <vt:lpstr>Microsoft JhengHei</vt:lpstr>
      <vt:lpstr>Microsoft JhengHei Light</vt:lpstr>
      <vt:lpstr>PMingLiU</vt:lpstr>
      <vt:lpstr>Arial</vt:lpstr>
      <vt:lpstr>Calibri</vt:lpstr>
      <vt:lpstr>DeltaSans</vt:lpstr>
      <vt:lpstr>Segoe UI</vt:lpstr>
      <vt:lpstr>Verdana</vt:lpstr>
      <vt:lpstr>Wingdings</vt:lpstr>
      <vt:lpstr>1_Delta_PPTtemplate_16x9</vt:lpstr>
      <vt:lpstr>TE-Basic C# Programming</vt:lpstr>
      <vt:lpstr>Introduction of C#</vt:lpstr>
      <vt:lpstr>Why Choose .NET?</vt:lpstr>
      <vt:lpstr>Dotnet History</vt:lpstr>
      <vt:lpstr>.NET Tools &amp; Editors</vt:lpstr>
      <vt:lpstr>Visual Studio 2019</vt:lpstr>
      <vt:lpstr>Console App</vt:lpstr>
      <vt:lpstr>Window Form App</vt:lpstr>
      <vt:lpstr>PowerPoint Presentation</vt:lpstr>
      <vt:lpstr>Keywords</vt:lpstr>
      <vt:lpstr>Predefined Data Types in C#</vt:lpstr>
      <vt:lpstr>Basic Variables</vt:lpstr>
      <vt:lpstr>Basic Variables</vt:lpstr>
      <vt:lpstr>Basic Variables</vt:lpstr>
      <vt:lpstr>Conditionals</vt:lpstr>
      <vt:lpstr>Conditionals</vt:lpstr>
      <vt:lpstr>Hello World</vt:lpstr>
      <vt:lpstr>Declare and use variables</vt:lpstr>
      <vt:lpstr>Combining Strings</vt:lpstr>
      <vt:lpstr>String Interpolation</vt:lpstr>
      <vt:lpstr>The Basics of Strings</vt:lpstr>
      <vt:lpstr>The Basics of Strings</vt:lpstr>
      <vt:lpstr>String Methods</vt:lpstr>
      <vt:lpstr>String Methods</vt:lpstr>
      <vt:lpstr>Searching Strings</vt:lpstr>
      <vt:lpstr>Numbers and Integer Math</vt:lpstr>
      <vt:lpstr>Numbers and Integer Math</vt:lpstr>
      <vt:lpstr>Order of operations</vt:lpstr>
      <vt:lpstr>Order of operations</vt:lpstr>
      <vt:lpstr>Order of operations</vt:lpstr>
      <vt:lpstr>Order of operations</vt:lpstr>
      <vt:lpstr>Numbers and Integer Precision</vt:lpstr>
      <vt:lpstr>Numbers and Integer Precision</vt:lpstr>
      <vt:lpstr>Numbers and Integer Precision</vt:lpstr>
      <vt:lpstr>Numbers and Integer Precision</vt:lpstr>
      <vt:lpstr>Numbers and Decimals</vt:lpstr>
      <vt:lpstr>Branches (if)</vt:lpstr>
      <vt:lpstr>Branches (if)</vt:lpstr>
      <vt:lpstr>Branches (if)</vt:lpstr>
      <vt:lpstr>Branches (if)</vt:lpstr>
      <vt:lpstr>What Are Loops?</vt:lpstr>
      <vt:lpstr>What Are Loops?</vt:lpstr>
      <vt:lpstr>What Are Loops?</vt:lpstr>
      <vt:lpstr>What Are Loops?</vt:lpstr>
      <vt:lpstr>Combining Branches and Loops</vt:lpstr>
      <vt:lpstr>Arrays, Lists, and Collections</vt:lpstr>
      <vt:lpstr>Arrays, Lists, and Collections</vt:lpstr>
      <vt:lpstr>Arrays, Lists, and Collections</vt:lpstr>
      <vt:lpstr>Arrays, Lists, and Collections</vt:lpstr>
      <vt:lpstr>Arrays, Lists, and Collections</vt:lpstr>
      <vt:lpstr>Search, Sort, and Index Lists</vt:lpstr>
      <vt:lpstr>Search, Sort, and Index Lists</vt:lpstr>
      <vt:lpstr>Search, Sort, and Index Lists</vt:lpstr>
      <vt:lpstr>Lists of Other Types</vt:lpstr>
      <vt:lpstr>Lists of Other Types</vt:lpstr>
      <vt:lpstr>Lists of Other Types</vt:lpstr>
      <vt:lpstr>Objects and Classes</vt:lpstr>
      <vt:lpstr>Objects and Classes</vt:lpstr>
      <vt:lpstr>Objects and Classes</vt:lpstr>
      <vt:lpstr>Objects and Classes</vt:lpstr>
      <vt:lpstr>Objects and Classes</vt:lpstr>
      <vt:lpstr>Objects and Classes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Members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Methods and Exceptions</vt:lpstr>
      <vt:lpstr>Text</vt:lpstr>
      <vt:lpstr>Corporate Mission</vt:lpstr>
      <vt:lpstr>Corporate Mission</vt:lpstr>
      <vt:lpstr>Corporate Mission</vt:lpstr>
      <vt:lpstr>Brand Promise Smarter. Greener. Together.</vt:lpstr>
      <vt:lpstr>Delta Group Overview</vt:lpstr>
      <vt:lpstr>Delta Thailand Overview</vt:lpstr>
      <vt:lpstr>Delta Thailand Global Presence</vt:lpstr>
      <vt:lpstr>Business Categories</vt:lpstr>
      <vt:lpstr>Business Categories</vt:lpstr>
      <vt:lpstr>Delta Green Solutions</vt:lpstr>
      <vt:lpstr>Energy Savings for Customers</vt:lpstr>
      <vt:lpstr>Success Stories</vt:lpstr>
      <vt:lpstr>Delta Solutions Address Global Megatrends</vt:lpstr>
      <vt:lpstr>Award &amp; Recognition</vt:lpstr>
      <vt:lpstr>PowerPoint Presentation</vt:lpstr>
      <vt:lpstr>PowerPoint Presentation</vt:lpstr>
      <vt:lpstr>Smarter. Greener. Together.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Maximum 2 Lines (32pt)</dc:title>
  <dc:creator>user</dc:creator>
  <cp:lastModifiedBy>Ratakarn.Bunt</cp:lastModifiedBy>
  <cp:revision>177</cp:revision>
  <dcterms:created xsi:type="dcterms:W3CDTF">2021-12-09T03:41:55Z</dcterms:created>
  <dcterms:modified xsi:type="dcterms:W3CDTF">2022-05-17T10:58:16Z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0x010100B6BF9DE57E21B94AA6A14D76D4408C45</vt:lpwstr>
  </property>
</Properties>
</file>